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Lst>
  <p:sldIdLst>
    <p:sldId id="257" r:id="rId2"/>
    <p:sldId id="258" r:id="rId3"/>
    <p:sldId id="259" r:id="rId4"/>
    <p:sldId id="271" r:id="rId5"/>
    <p:sldId id="268" r:id="rId6"/>
    <p:sldId id="26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A8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83" d="100"/>
          <a:sy n="83" d="100"/>
        </p:scale>
        <p:origin x="-210" y="-3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xmlns=""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xmlns="" id="{9925CCF1-92C0-4AF3-BFAF-4921631915AB}"/>
              </a:ext>
            </a:extLst>
          </p:cNvPr>
          <p:cNvSpPr>
            <a:spLocks noGrp="1"/>
          </p:cNvSpPr>
          <p:nvPr>
            <p:ph type="dt" sz="half" idx="10"/>
          </p:nvPr>
        </p:nvSpPr>
        <p:spPr/>
        <p:txBody>
          <a:bodyPr/>
          <a:lstStyle/>
          <a:p>
            <a:fld id="{9184DA70-C731-4C70-880D-CCD4705E623C}" type="datetime1">
              <a:rPr lang="en-US" smtClean="0"/>
              <a:t>11/8/2020</a:t>
            </a:fld>
            <a:endParaRPr lang="en-US" dirty="0"/>
          </a:p>
        </p:txBody>
      </p:sp>
      <p:sp>
        <p:nvSpPr>
          <p:cNvPr id="5" name="Footer Placeholder 4">
            <a:extLst>
              <a:ext uri="{FF2B5EF4-FFF2-40B4-BE49-F238E27FC236}">
                <a16:creationId xmlns:a16="http://schemas.microsoft.com/office/drawing/2014/main" xmlns=""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5833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7D5506EE-1026-4F35-9ACC-BD05BE0F9B36}"/>
              </a:ext>
            </a:extLst>
          </p:cNvPr>
          <p:cNvSpPr>
            <a:spLocks noGrp="1"/>
          </p:cNvSpPr>
          <p:nvPr>
            <p:ph type="dt" sz="half" idx="10"/>
          </p:nvPr>
        </p:nvSpPr>
        <p:spPr/>
        <p:txBody>
          <a:bodyPr/>
          <a:lstStyle/>
          <a:p>
            <a:fld id="{B612A279-0833-481D-8C56-F67FD0AC6C50}" type="datetime1">
              <a:rPr lang="en-US" smtClean="0"/>
              <a:t>11/8/2020</a:t>
            </a:fld>
            <a:endParaRPr lang="en-US" dirty="0"/>
          </a:p>
        </p:txBody>
      </p:sp>
      <p:sp>
        <p:nvSpPr>
          <p:cNvPr id="8" name="Footer Placeholder 7">
            <a:extLst>
              <a:ext uri="{FF2B5EF4-FFF2-40B4-BE49-F238E27FC236}">
                <a16:creationId xmlns:a16="http://schemas.microsoft.com/office/drawing/2014/main" xmlns=""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72269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AF33D6B0-F070-45C4-A472-19F432BE3932}"/>
              </a:ext>
            </a:extLst>
          </p:cNvPr>
          <p:cNvSpPr>
            <a:spLocks noGrp="1"/>
          </p:cNvSpPr>
          <p:nvPr>
            <p:ph type="dt" sz="half" idx="10"/>
          </p:nvPr>
        </p:nvSpPr>
        <p:spPr/>
        <p:txBody>
          <a:bodyPr/>
          <a:lstStyle/>
          <a:p>
            <a:fld id="{6587DA83-5663-4C9C-B9AA-0B40A3DAFF81}" type="datetime1">
              <a:rPr lang="en-US" smtClean="0"/>
              <a:t>11/8/2020</a:t>
            </a:fld>
            <a:endParaRPr lang="en-US" dirty="0"/>
          </a:p>
        </p:txBody>
      </p:sp>
      <p:sp>
        <p:nvSpPr>
          <p:cNvPr id="8" name="Footer Placeholder 7">
            <a:extLst>
              <a:ext uri="{FF2B5EF4-FFF2-40B4-BE49-F238E27FC236}">
                <a16:creationId xmlns:a16="http://schemas.microsoft.com/office/drawing/2014/main" xmlns=""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xmlns=""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6182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354D8B55-9EA8-4B81-8E84-9B93B0A27559}"/>
              </a:ext>
            </a:extLst>
          </p:cNvPr>
          <p:cNvSpPr>
            <a:spLocks noGrp="1"/>
          </p:cNvSpPr>
          <p:nvPr>
            <p:ph type="dt" sz="half" idx="10"/>
          </p:nvPr>
        </p:nvSpPr>
        <p:spPr/>
        <p:txBody>
          <a:bodyPr/>
          <a:lstStyle/>
          <a:p>
            <a:fld id="{4BE1D723-8F53-4F53-90B0-1982A396982E}" type="datetime1">
              <a:rPr lang="en-US" smtClean="0"/>
              <a:t>11/8/2020</a:t>
            </a:fld>
            <a:endParaRPr lang="en-US" dirty="0"/>
          </a:p>
        </p:txBody>
      </p:sp>
      <p:sp>
        <p:nvSpPr>
          <p:cNvPr id="8" name="Footer Placeholder 7">
            <a:extLst>
              <a:ext uri="{FF2B5EF4-FFF2-40B4-BE49-F238E27FC236}">
                <a16:creationId xmlns:a16="http://schemas.microsoft.com/office/drawing/2014/main" xmlns=""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92670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xmlns=""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xmlns="" id="{AAF2E137-EC28-48F8-9198-1F02539029B6}"/>
              </a:ext>
            </a:extLst>
          </p:cNvPr>
          <p:cNvSpPr>
            <a:spLocks noGrp="1"/>
          </p:cNvSpPr>
          <p:nvPr>
            <p:ph type="dt" sz="half" idx="10"/>
          </p:nvPr>
        </p:nvSpPr>
        <p:spPr/>
        <p:txBody>
          <a:bodyPr/>
          <a:lstStyle/>
          <a:p>
            <a:fld id="{97669AF7-7BEB-44E4-9852-375E34362B5B}" type="datetime1">
              <a:rPr lang="en-US" smtClean="0"/>
              <a:t>11/8/2020</a:t>
            </a:fld>
            <a:endParaRPr lang="en-US" dirty="0"/>
          </a:p>
        </p:txBody>
      </p:sp>
      <p:sp>
        <p:nvSpPr>
          <p:cNvPr id="8" name="Footer Placeholder 7">
            <a:extLst>
              <a:ext uri="{FF2B5EF4-FFF2-40B4-BE49-F238E27FC236}">
                <a16:creationId xmlns:a16="http://schemas.microsoft.com/office/drawing/2014/main" xmlns=""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xmlns=""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04162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xmlns="" id="{5782D47D-B0DC-4C40-BCC6-BBBA32584A38}"/>
              </a:ext>
            </a:extLst>
          </p:cNvPr>
          <p:cNvSpPr>
            <a:spLocks noGrp="1"/>
          </p:cNvSpPr>
          <p:nvPr>
            <p:ph type="dt" sz="half" idx="10"/>
          </p:nvPr>
        </p:nvSpPr>
        <p:spPr/>
        <p:txBody>
          <a:bodyPr/>
          <a:lstStyle/>
          <a:p>
            <a:fld id="{BAAAC38D-0552-4C82-B593-E6124DFADBE2}" type="datetime1">
              <a:rPr lang="en-US" smtClean="0"/>
              <a:t>11/8/2020</a:t>
            </a:fld>
            <a:endParaRPr lang="en-US" dirty="0"/>
          </a:p>
        </p:txBody>
      </p:sp>
      <p:sp>
        <p:nvSpPr>
          <p:cNvPr id="9" name="Footer Placeholder 8">
            <a:extLst>
              <a:ext uri="{FF2B5EF4-FFF2-40B4-BE49-F238E27FC236}">
                <a16:creationId xmlns:a16="http://schemas.microsoft.com/office/drawing/2014/main" xmlns=""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xmlns=""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5666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xmlns="" id="{8AF8A515-AA94-45D1-9223-5C2272618D85}"/>
              </a:ext>
            </a:extLst>
          </p:cNvPr>
          <p:cNvSpPr>
            <a:spLocks noGrp="1"/>
          </p:cNvSpPr>
          <p:nvPr>
            <p:ph type="dt" sz="half" idx="10"/>
          </p:nvPr>
        </p:nvSpPr>
        <p:spPr/>
        <p:txBody>
          <a:bodyPr/>
          <a:lstStyle/>
          <a:p>
            <a:fld id="{D9DF0F1C-5577-4ACB-BB62-DF8F3C494C7E}" type="datetime1">
              <a:rPr lang="en-US" smtClean="0"/>
              <a:t>11/8/2020</a:t>
            </a:fld>
            <a:endParaRPr lang="en-US" dirty="0"/>
          </a:p>
        </p:txBody>
      </p:sp>
      <p:sp>
        <p:nvSpPr>
          <p:cNvPr id="11" name="Footer Placeholder 10">
            <a:extLst>
              <a:ext uri="{FF2B5EF4-FFF2-40B4-BE49-F238E27FC236}">
                <a16:creationId xmlns:a16="http://schemas.microsoft.com/office/drawing/2014/main" xmlns=""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xmlns=""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6819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xmlns="" id="{7392073F-158F-44A3-8913-917AFFC1BC20}"/>
              </a:ext>
            </a:extLst>
          </p:cNvPr>
          <p:cNvSpPr>
            <a:spLocks noGrp="1"/>
          </p:cNvSpPr>
          <p:nvPr>
            <p:ph type="dt" sz="half" idx="10"/>
          </p:nvPr>
        </p:nvSpPr>
        <p:spPr/>
        <p:txBody>
          <a:bodyPr/>
          <a:lstStyle/>
          <a:p>
            <a:fld id="{1775B394-D9F9-4F0C-B15D-605F45CB9E9F}" type="datetime1">
              <a:rPr lang="en-US" smtClean="0"/>
              <a:t>11/8/2020</a:t>
            </a:fld>
            <a:endParaRPr lang="en-US" dirty="0"/>
          </a:p>
        </p:txBody>
      </p:sp>
      <p:sp>
        <p:nvSpPr>
          <p:cNvPr id="7" name="Footer Placeholder 6">
            <a:extLst>
              <a:ext uri="{FF2B5EF4-FFF2-40B4-BE49-F238E27FC236}">
                <a16:creationId xmlns:a16="http://schemas.microsoft.com/office/drawing/2014/main" xmlns=""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xmlns=""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11860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xmlns="" id="{94E9223F-721F-47BF-9FD5-0F8D12FF0DE1}"/>
              </a:ext>
            </a:extLst>
          </p:cNvPr>
          <p:cNvSpPr>
            <a:spLocks noGrp="1"/>
          </p:cNvSpPr>
          <p:nvPr>
            <p:ph type="dt" sz="half" idx="10"/>
          </p:nvPr>
        </p:nvSpPr>
        <p:spPr/>
        <p:txBody>
          <a:bodyPr/>
          <a:lstStyle/>
          <a:p>
            <a:fld id="{39667345-2558-425A-8533-9BFDBCE15005}" type="datetime1">
              <a:rPr lang="en-US" smtClean="0"/>
              <a:t>11/8/2020</a:t>
            </a:fld>
            <a:endParaRPr lang="en-US" dirty="0"/>
          </a:p>
        </p:txBody>
      </p:sp>
      <p:sp>
        <p:nvSpPr>
          <p:cNvPr id="3" name="Footer Placeholder 2">
            <a:extLst>
              <a:ext uri="{FF2B5EF4-FFF2-40B4-BE49-F238E27FC236}">
                <a16:creationId xmlns:a16="http://schemas.microsoft.com/office/drawing/2014/main" xmlns=""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01422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11/8/2020</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933282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11/8/2020</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23267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11/8/2020</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xmlns=""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982234"/>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47" r:id="rId3"/>
    <p:sldLayoutId id="2147483743" r:id="rId4"/>
    <p:sldLayoutId id="2147483738" r:id="rId5"/>
    <p:sldLayoutId id="2147483732" r:id="rId6"/>
    <p:sldLayoutId id="2147483733" r:id="rId7"/>
    <p:sldLayoutId id="2147483734" r:id="rId8"/>
    <p:sldLayoutId id="2147483735" r:id="rId9"/>
    <p:sldLayoutId id="2147483736" r:id="rId10"/>
    <p:sldLayoutId id="2147483737" r:id="rId11"/>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erkemao.blogspot.com/2007/06/la-fe.html" TargetMode="External"/><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West_Yorkshire_Fire_and_Rescue_Service"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stylishcorpse.wordpress.com/2009/11/" TargetMode="External"/><Relationship Id="rId2" Type="http://schemas.openxmlformats.org/officeDocument/2006/relationships/image" Target="../media/image4.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xmlns="" id="{A9286AD2-18A9-4868-A4E3-7A2097A2081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78FD68DA-43BA-4508-8DE2-BA9BB7B2FA5B}"/>
              </a:ext>
            </a:extLst>
          </p:cNvPr>
          <p:cNvSpPr>
            <a:spLocks noGrp="1"/>
          </p:cNvSpPr>
          <p:nvPr>
            <p:ph type="ctrTitle"/>
          </p:nvPr>
        </p:nvSpPr>
        <p:spPr>
          <a:xfrm>
            <a:off x="5289754" y="639097"/>
            <a:ext cx="6253317" cy="3686015"/>
          </a:xfrm>
        </p:spPr>
        <p:txBody>
          <a:bodyPr>
            <a:normAutofit/>
          </a:bodyPr>
          <a:lstStyle/>
          <a:p>
            <a:r>
              <a:rPr lang="en-US" dirty="0"/>
              <a:t>Fact Finding Committee</a:t>
            </a:r>
            <a:endParaRPr lang="en-US" sz="8000" dirty="0"/>
          </a:p>
        </p:txBody>
      </p:sp>
      <p:sp>
        <p:nvSpPr>
          <p:cNvPr id="3" name="Subtitle 2">
            <a:extLst>
              <a:ext uri="{FF2B5EF4-FFF2-40B4-BE49-F238E27FC236}">
                <a16:creationId xmlns:a16="http://schemas.microsoft.com/office/drawing/2014/main" xmlns="" id="{A8E9CFF2-3777-4FF4-A759-8491175B0B7C}"/>
              </a:ext>
            </a:extLst>
          </p:cNvPr>
          <p:cNvSpPr>
            <a:spLocks noGrp="1"/>
          </p:cNvSpPr>
          <p:nvPr>
            <p:ph type="subTitle" idx="1"/>
          </p:nvPr>
        </p:nvSpPr>
        <p:spPr>
          <a:xfrm>
            <a:off x="5289753" y="4672739"/>
            <a:ext cx="6269347" cy="1021498"/>
          </a:xfrm>
        </p:spPr>
        <p:txBody>
          <a:bodyPr>
            <a:normAutofit/>
          </a:bodyPr>
          <a:lstStyle/>
          <a:p>
            <a:r>
              <a:rPr lang="en-US" dirty="0">
                <a:solidFill>
                  <a:schemeClr val="tx1">
                    <a:lumMod val="85000"/>
                    <a:lumOff val="15000"/>
                  </a:schemeClr>
                </a:solidFill>
              </a:rPr>
              <a:t>Future options for Fire/EMS</a:t>
            </a:r>
            <a:endParaRPr lang="en-US" sz="2400" dirty="0">
              <a:solidFill>
                <a:schemeClr val="tx1">
                  <a:lumMod val="85000"/>
                  <a:lumOff val="15000"/>
                </a:schemeClr>
              </a:solidFill>
            </a:endParaRPr>
          </a:p>
        </p:txBody>
      </p:sp>
      <p:pic>
        <p:nvPicPr>
          <p:cNvPr id="5" name="Picture 4" descr="A picture containing building, sitting, bench, side&#10;&#10;Description automatically generated">
            <a:extLst>
              <a:ext uri="{FF2B5EF4-FFF2-40B4-BE49-F238E27FC236}">
                <a16:creationId xmlns:a16="http://schemas.microsoft.com/office/drawing/2014/main" xmlns="" id="{282CF6DD-7FE8-4063-9551-1B7BBCE92AB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8879"/>
            <a:ext cx="4635315" cy="6857999"/>
          </a:xfrm>
          <a:prstGeom prst="rect">
            <a:avLst/>
          </a:prstGeom>
        </p:spPr>
      </p:pic>
      <p:cxnSp>
        <p:nvCxnSpPr>
          <p:cNvPr id="24" name="Straight Connector 23">
            <a:extLst>
              <a:ext uri="{FF2B5EF4-FFF2-40B4-BE49-F238E27FC236}">
                <a16:creationId xmlns:a16="http://schemas.microsoft.com/office/drawing/2014/main" xmlns="" id="{E7A7CD63-7EC3-44F3-95D0-595C4019FF2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5427754"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3737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xmlns="" id="{FBDCECDC-EEE3-4128-AA5E-82A8C08796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9AB2EA78-AEB3-469B-9025-3B17201A457B}"/>
              </a:ext>
            </a:extLst>
          </p:cNvPr>
          <p:cNvSpPr>
            <a:spLocks noGrp="1"/>
          </p:cNvSpPr>
          <p:nvPr>
            <p:ph type="ctrTitle"/>
          </p:nvPr>
        </p:nvSpPr>
        <p:spPr>
          <a:xfrm>
            <a:off x="1066783" y="523153"/>
            <a:ext cx="10058400" cy="608209"/>
          </a:xfrm>
        </p:spPr>
        <p:txBody>
          <a:bodyPr anchor="ctr">
            <a:normAutofit fontScale="90000"/>
          </a:bodyPr>
          <a:lstStyle/>
          <a:p>
            <a:r>
              <a:rPr lang="en-US" sz="1800" dirty="0">
                <a:solidFill>
                  <a:srgbClr val="000000"/>
                </a:solidFill>
                <a:effectLst/>
                <a:latin typeface="Calibri" panose="020F0502020204030204" pitchFamily="34" charset="0"/>
                <a:ea typeface="Cambria" panose="02040503050406030204" pitchFamily="18" charset="0"/>
              </a:rPr>
              <a:t/>
            </a:r>
            <a:br>
              <a:rPr lang="en-US" sz="1800" dirty="0">
                <a:solidFill>
                  <a:srgbClr val="000000"/>
                </a:solidFill>
                <a:effectLst/>
                <a:latin typeface="Calibri" panose="020F0502020204030204" pitchFamily="34" charset="0"/>
                <a:ea typeface="Cambria" panose="02040503050406030204" pitchFamily="18" charset="0"/>
              </a:rPr>
            </a:br>
            <a:r>
              <a:rPr lang="en-US" sz="1800" dirty="0">
                <a:solidFill>
                  <a:srgbClr val="000000"/>
                </a:solidFill>
                <a:effectLst/>
                <a:latin typeface="Calibri" panose="020F0502020204030204" pitchFamily="34" charset="0"/>
                <a:ea typeface="Cambria" panose="02040503050406030204" pitchFamily="18" charset="0"/>
              </a:rPr>
              <a:t/>
            </a:r>
            <a:br>
              <a:rPr lang="en-US" sz="1800" dirty="0">
                <a:solidFill>
                  <a:srgbClr val="000000"/>
                </a:solidFill>
                <a:effectLst/>
                <a:latin typeface="Calibri" panose="020F0502020204030204" pitchFamily="34" charset="0"/>
                <a:ea typeface="Cambria" panose="02040503050406030204" pitchFamily="18" charset="0"/>
              </a:rPr>
            </a:br>
            <a:r>
              <a:rPr lang="en-US" sz="1800" dirty="0">
                <a:solidFill>
                  <a:srgbClr val="000000"/>
                </a:solidFill>
                <a:effectLst/>
                <a:latin typeface="Calibri" panose="020F0502020204030204" pitchFamily="34" charset="0"/>
                <a:ea typeface="Cambria" panose="02040503050406030204" pitchFamily="18" charset="0"/>
              </a:rPr>
              <a:t/>
            </a:r>
            <a:br>
              <a:rPr lang="en-US" sz="1800" dirty="0">
                <a:solidFill>
                  <a:srgbClr val="000000"/>
                </a:solidFill>
                <a:effectLst/>
                <a:latin typeface="Calibri" panose="020F0502020204030204" pitchFamily="34" charset="0"/>
                <a:ea typeface="Cambria" panose="02040503050406030204" pitchFamily="18" charset="0"/>
              </a:rPr>
            </a:br>
            <a:r>
              <a:rPr lang="en-US" sz="1800" dirty="0">
                <a:solidFill>
                  <a:srgbClr val="000000"/>
                </a:solidFill>
                <a:effectLst/>
                <a:latin typeface="Calibri" panose="020F0502020204030204" pitchFamily="34" charset="0"/>
                <a:ea typeface="Cambria" panose="02040503050406030204" pitchFamily="18" charset="0"/>
              </a:rPr>
              <a:t/>
            </a:r>
            <a:br>
              <a:rPr lang="en-US" sz="1800" dirty="0">
                <a:solidFill>
                  <a:srgbClr val="000000"/>
                </a:solidFill>
                <a:effectLst/>
                <a:latin typeface="Calibri" panose="020F0502020204030204" pitchFamily="34" charset="0"/>
                <a:ea typeface="Cambria" panose="02040503050406030204" pitchFamily="18" charset="0"/>
              </a:rPr>
            </a:br>
            <a:r>
              <a:rPr lang="en-US" sz="1800" dirty="0">
                <a:solidFill>
                  <a:srgbClr val="000000"/>
                </a:solidFill>
                <a:effectLst/>
                <a:latin typeface="Calibri" panose="020F0502020204030204" pitchFamily="34" charset="0"/>
                <a:ea typeface="Cambria" panose="02040503050406030204" pitchFamily="18" charset="0"/>
              </a:rPr>
              <a:t>The District Board discussed developing a plan looking to the District’s future.  The departments need to tell the District what they project for the next four to five years.  The strategic business plan should provide the foundation and justification for a potential rate increase, if needed.  Each department should prepare a Strategic Plan and then provide a business plan to the District with the following options on how to get there:  1)  Maintaining separate departments, 2)  Consolidating/combining the departments or 3) Having personnel report directly to the District, while helping people who may retire or not want to obtain additional certifications.</a:t>
            </a:r>
            <a:r>
              <a:rPr lang="en-US" sz="1800" dirty="0">
                <a:solidFill>
                  <a:srgbClr val="000000"/>
                </a:solidFill>
                <a:effectLst/>
                <a:latin typeface="Times New Roman" panose="02020603050405020304" pitchFamily="18" charset="0"/>
                <a:ea typeface="Cambria" panose="02040503050406030204" pitchFamily="18" charset="0"/>
              </a:rPr>
              <a:t/>
            </a:r>
            <a:br>
              <a:rPr lang="en-US" sz="1800" dirty="0">
                <a:solidFill>
                  <a:srgbClr val="000000"/>
                </a:solidFill>
                <a:effectLst/>
                <a:latin typeface="Times New Roman" panose="02020603050405020304" pitchFamily="18" charset="0"/>
                <a:ea typeface="Cambria" panose="02040503050406030204" pitchFamily="18" charset="0"/>
              </a:rPr>
            </a:br>
            <a:r>
              <a:rPr lang="en-US" sz="1800" dirty="0">
                <a:solidFill>
                  <a:schemeClr val="tx1"/>
                </a:solidFill>
                <a:latin typeface="Times New Roman" panose="02020603050405020304" pitchFamily="18" charset="0"/>
                <a:cs typeface="Times New Roman" panose="02020603050405020304" pitchFamily="18" charset="0"/>
              </a:rPr>
              <a:t/>
            </a:r>
            <a:br>
              <a:rPr lang="en-US" sz="1800" dirty="0">
                <a:solidFill>
                  <a:schemeClr val="tx1"/>
                </a:solidFill>
                <a:latin typeface="Times New Roman" panose="02020603050405020304" pitchFamily="18" charset="0"/>
                <a:cs typeface="Times New Roman" panose="02020603050405020304" pitchFamily="18" charset="0"/>
              </a:rPr>
            </a:br>
            <a:endParaRPr lang="en-US" sz="1800" dirty="0">
              <a:solidFill>
                <a:schemeClr val="tx1"/>
              </a:solidFill>
              <a:latin typeface="Times New Roman" panose="02020603050405020304" pitchFamily="18" charset="0"/>
              <a:cs typeface="Times New Roman" panose="02020603050405020304" pitchFamily="18" charset="0"/>
            </a:endParaRPr>
          </a:p>
        </p:txBody>
      </p:sp>
      <p:sp>
        <p:nvSpPr>
          <p:cNvPr id="49" name="Rectangle 48">
            <a:extLst>
              <a:ext uri="{FF2B5EF4-FFF2-40B4-BE49-F238E27FC236}">
                <a16:creationId xmlns:a16="http://schemas.microsoft.com/office/drawing/2014/main" xmlns="" id="{4260EDE0-989C-4E16-AF94-F652294D828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ubtitle 2">
            <a:extLst>
              <a:ext uri="{FF2B5EF4-FFF2-40B4-BE49-F238E27FC236}">
                <a16:creationId xmlns:a16="http://schemas.microsoft.com/office/drawing/2014/main" xmlns="" id="{255E1F2F-E259-4EA8-9FFD-3A10AF541859}"/>
              </a:ext>
            </a:extLst>
          </p:cNvPr>
          <p:cNvSpPr>
            <a:spLocks noGrp="1"/>
          </p:cNvSpPr>
          <p:nvPr>
            <p:ph type="subTitle" idx="1"/>
          </p:nvPr>
        </p:nvSpPr>
        <p:spPr>
          <a:xfrm>
            <a:off x="1100051" y="5225240"/>
            <a:ext cx="10058400" cy="1143000"/>
          </a:xfrm>
        </p:spPr>
        <p:txBody>
          <a:bodyPr>
            <a:normAutofit fontScale="62500" lnSpcReduction="20000"/>
          </a:bodyPr>
          <a:lstStyle/>
          <a:p>
            <a:r>
              <a:rPr lang="en-US" dirty="0">
                <a:solidFill>
                  <a:srgbClr val="FFFFFF"/>
                </a:solidFill>
              </a:rPr>
              <a:t>No interactions between the committee and district board members, outside of regularly noticed district meeting. All committee findings will be reported to the district board as an agenda item. The committee chairman shall request an item to be added to the district meeting agenda for discussion when findings are to be presented to the board.</a:t>
            </a:r>
          </a:p>
        </p:txBody>
      </p:sp>
      <p:sp>
        <p:nvSpPr>
          <p:cNvPr id="4" name="TextBox 3">
            <a:extLst>
              <a:ext uri="{FF2B5EF4-FFF2-40B4-BE49-F238E27FC236}">
                <a16:creationId xmlns:a16="http://schemas.microsoft.com/office/drawing/2014/main" xmlns="" id="{D5364FE6-4570-46C6-AE51-AFEF8877D29D}"/>
              </a:ext>
            </a:extLst>
          </p:cNvPr>
          <p:cNvSpPr txBox="1"/>
          <p:nvPr/>
        </p:nvSpPr>
        <p:spPr>
          <a:xfrm flipH="1">
            <a:off x="1100051" y="1041090"/>
            <a:ext cx="9116036" cy="3970318"/>
          </a:xfrm>
          <a:prstGeom prst="rect">
            <a:avLst/>
          </a:prstGeom>
          <a:noFill/>
        </p:spPr>
        <p:txBody>
          <a:bodyPr wrap="square" rtlCol="0">
            <a:spAutoFit/>
          </a:bodyPr>
          <a:lstStyle/>
          <a:p>
            <a:pPr algn="ctr"/>
            <a:endParaRPr lang="en-US" dirty="0"/>
          </a:p>
          <a:p>
            <a:pPr algn="ctr"/>
            <a:endParaRPr lang="en-US" dirty="0"/>
          </a:p>
          <a:p>
            <a:pPr algn="ctr"/>
            <a:endParaRPr lang="en-US" dirty="0"/>
          </a:p>
          <a:p>
            <a:pPr algn="ctr"/>
            <a:r>
              <a:rPr lang="en-US" dirty="0"/>
              <a:t>Assignments tasked:</a:t>
            </a:r>
          </a:p>
          <a:p>
            <a:pPr algn="ctr"/>
            <a:r>
              <a:rPr lang="en-US" sz="1800" dirty="0">
                <a:solidFill>
                  <a:srgbClr val="000000"/>
                </a:solidFill>
                <a:effectLst/>
                <a:latin typeface="Calibri" panose="020F0502020204030204" pitchFamily="34" charset="0"/>
                <a:ea typeface="Cambria" panose="02040503050406030204" pitchFamily="18" charset="0"/>
              </a:rPr>
              <a:t>Planning for department personnel retirements (chief and department employees); increased staffing for each department (when or if the Fire Department should consider hiring only firefighters with two certifications); levels of service (department standards);  and comparison of 40-hour work week with 28-day schedule.  The budget should provide how much each option will cost.  </a:t>
            </a:r>
          </a:p>
          <a:p>
            <a:pPr algn="ctr"/>
            <a:r>
              <a:rPr lang="en-US" sz="1800" dirty="0">
                <a:solidFill>
                  <a:srgbClr val="000000"/>
                </a:solidFill>
                <a:effectLst/>
                <a:latin typeface="Calibri" panose="020F0502020204030204" pitchFamily="34" charset="0"/>
                <a:ea typeface="Cambria" panose="02040503050406030204" pitchFamily="18" charset="0"/>
              </a:rPr>
              <a:t>The options include:  </a:t>
            </a:r>
          </a:p>
          <a:p>
            <a:pPr marL="342900" indent="-342900">
              <a:buFont typeface="+mj-lt"/>
              <a:buAutoNum type="arabicPeriod"/>
            </a:pPr>
            <a:r>
              <a:rPr lang="en-US" sz="1800" dirty="0">
                <a:solidFill>
                  <a:srgbClr val="000000"/>
                </a:solidFill>
                <a:effectLst/>
                <a:latin typeface="Calibri" panose="020F0502020204030204" pitchFamily="34" charset="0"/>
                <a:ea typeface="Cambria" panose="02040503050406030204" pitchFamily="18" charset="0"/>
              </a:rPr>
              <a:t>If the corporations converted to all paid departments </a:t>
            </a:r>
            <a:endParaRPr lang="en-US" dirty="0">
              <a:solidFill>
                <a:srgbClr val="000000"/>
              </a:solidFill>
              <a:latin typeface="Calibri" panose="020F0502020204030204" pitchFamily="34" charset="0"/>
              <a:ea typeface="Cambria" panose="02040503050406030204" pitchFamily="18" charset="0"/>
            </a:endParaRPr>
          </a:p>
          <a:p>
            <a:pPr marL="342900" indent="-342900">
              <a:buFont typeface="+mj-lt"/>
              <a:buAutoNum type="arabicPeriod"/>
            </a:pPr>
            <a:r>
              <a:rPr lang="en-US" sz="1800" dirty="0">
                <a:solidFill>
                  <a:srgbClr val="000000"/>
                </a:solidFill>
                <a:effectLst/>
                <a:latin typeface="Calibri" panose="020F0502020204030204" pitchFamily="34" charset="0"/>
                <a:ea typeface="Cambria" panose="02040503050406030204" pitchFamily="18" charset="0"/>
              </a:rPr>
              <a:t> If the corporations were consolidated/combined </a:t>
            </a:r>
            <a:endParaRPr lang="en-US" dirty="0">
              <a:solidFill>
                <a:srgbClr val="000000"/>
              </a:solidFill>
              <a:latin typeface="Calibri" panose="020F0502020204030204" pitchFamily="34" charset="0"/>
              <a:ea typeface="Cambria" panose="02040503050406030204" pitchFamily="18" charset="0"/>
            </a:endParaRPr>
          </a:p>
          <a:p>
            <a:pPr marL="342900" indent="-342900">
              <a:buFont typeface="+mj-lt"/>
              <a:buAutoNum type="arabicPeriod"/>
            </a:pPr>
            <a:r>
              <a:rPr lang="en-US" sz="1800" dirty="0">
                <a:solidFill>
                  <a:srgbClr val="000000"/>
                </a:solidFill>
                <a:effectLst/>
                <a:latin typeface="Calibri" panose="020F0502020204030204" pitchFamily="34" charset="0"/>
                <a:ea typeface="Cambria" panose="02040503050406030204" pitchFamily="18" charset="0"/>
              </a:rPr>
              <a:t>If personnel reported directly to the District.</a:t>
            </a:r>
            <a:endParaRPr lang="en-US" sz="1800" dirty="0">
              <a:solidFill>
                <a:srgbClr val="000000"/>
              </a:solidFill>
              <a:effectLst/>
              <a:latin typeface="Times New Roman" panose="02020603050405020304" pitchFamily="18" charset="0"/>
              <a:ea typeface="Cambria" panose="02040503050406030204" pitchFamily="18" charset="0"/>
            </a:endParaRPr>
          </a:p>
          <a:p>
            <a:pPr algn="ctr"/>
            <a:endParaRPr lang="en-US" dirty="0"/>
          </a:p>
        </p:txBody>
      </p:sp>
    </p:spTree>
    <p:extLst>
      <p:ext uri="{BB962C8B-B14F-4D97-AF65-F5344CB8AC3E}">
        <p14:creationId xmlns:p14="http://schemas.microsoft.com/office/powerpoint/2010/main" val="191714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xmlns="" id="{FBDCECDC-EEE3-4128-AA5E-82A8C08796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xmlns="" id="{4260EDE0-989C-4E16-AF94-F652294D828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Box 3">
            <a:extLst>
              <a:ext uri="{FF2B5EF4-FFF2-40B4-BE49-F238E27FC236}">
                <a16:creationId xmlns:a16="http://schemas.microsoft.com/office/drawing/2014/main" xmlns="" id="{D5364FE6-4570-46C6-AE51-AFEF8877D29D}"/>
              </a:ext>
            </a:extLst>
          </p:cNvPr>
          <p:cNvSpPr txBox="1"/>
          <p:nvPr/>
        </p:nvSpPr>
        <p:spPr>
          <a:xfrm flipH="1">
            <a:off x="1100051" y="402543"/>
            <a:ext cx="9116036" cy="3724096"/>
          </a:xfrm>
          <a:prstGeom prst="rect">
            <a:avLst/>
          </a:prstGeom>
          <a:noFill/>
        </p:spPr>
        <p:txBody>
          <a:bodyPr wrap="square" rtlCol="0">
            <a:spAutoFit/>
          </a:bodyPr>
          <a:lstStyle/>
          <a:p>
            <a:pPr algn="ctr"/>
            <a:r>
              <a:rPr lang="en-US" sz="2000" dirty="0">
                <a:latin typeface="Times New Roman" panose="02020603050405020304" pitchFamily="18" charset="0"/>
                <a:cs typeface="Times New Roman" panose="02020603050405020304" pitchFamily="18" charset="0"/>
              </a:rPr>
              <a:t>Committee members:</a:t>
            </a:r>
          </a:p>
          <a:p>
            <a:pPr algn="ctr"/>
            <a:endParaRPr lang="en-US" sz="1800" dirty="0">
              <a:latin typeface="Times New Roman" panose="02020603050405020304" pitchFamily="18" charset="0"/>
              <a:cs typeface="Times New Roman" panose="02020603050405020304" pitchFamily="18" charset="0"/>
            </a:endParaRPr>
          </a:p>
          <a:p>
            <a:pPr algn="ctr"/>
            <a:r>
              <a:rPr lang="en-US" sz="1800" dirty="0">
                <a:latin typeface="Times New Roman" panose="02020603050405020304" pitchFamily="18" charset="0"/>
                <a:cs typeface="Times New Roman" panose="02020603050405020304" pitchFamily="18" charset="0"/>
              </a:rPr>
              <a:t>Chief Don Bock – Chairman Fire &amp; EMS</a:t>
            </a:r>
          </a:p>
          <a:p>
            <a:pPr algn="ctr"/>
            <a:r>
              <a:rPr lang="en-US" sz="1800" dirty="0">
                <a:latin typeface="Times New Roman" panose="02020603050405020304" pitchFamily="18" charset="0"/>
                <a:cs typeface="Times New Roman" panose="02020603050405020304" pitchFamily="18" charset="0"/>
              </a:rPr>
              <a:t>David Garrido -  Fire Captain</a:t>
            </a:r>
          </a:p>
          <a:p>
            <a:pPr algn="ctr"/>
            <a:r>
              <a:rPr lang="en-US" sz="1800" dirty="0">
                <a:latin typeface="Times New Roman" panose="02020603050405020304" pitchFamily="18" charset="0"/>
                <a:cs typeface="Times New Roman" panose="02020603050405020304" pitchFamily="18" charset="0"/>
              </a:rPr>
              <a:t>Chris Jones - Fire Captain</a:t>
            </a:r>
          </a:p>
          <a:p>
            <a:pPr algn="ctr"/>
            <a:r>
              <a:rPr lang="en-US" sz="1800" dirty="0">
                <a:latin typeface="Times New Roman" panose="02020603050405020304" pitchFamily="18" charset="0"/>
                <a:cs typeface="Times New Roman" panose="02020603050405020304" pitchFamily="18" charset="0"/>
              </a:rPr>
              <a:t>Scott Robinson -  EMS President</a:t>
            </a:r>
          </a:p>
          <a:p>
            <a:pPr algn="ctr"/>
            <a:r>
              <a:rPr lang="en-US" sz="1800" dirty="0">
                <a:latin typeface="Times New Roman" panose="02020603050405020304" pitchFamily="18" charset="0"/>
                <a:cs typeface="Times New Roman" panose="02020603050405020304" pitchFamily="18" charset="0"/>
              </a:rPr>
              <a:t>Jason Mumper - Fire Lieutenant/Fire Dept. President</a:t>
            </a:r>
          </a:p>
          <a:p>
            <a:pPr algn="ctr"/>
            <a:r>
              <a:rPr lang="en-US" sz="1800" dirty="0">
                <a:latin typeface="Times New Roman" panose="02020603050405020304" pitchFamily="18" charset="0"/>
                <a:cs typeface="Times New Roman" panose="02020603050405020304" pitchFamily="18" charset="0"/>
              </a:rPr>
              <a:t>Curtis Tucker - Fire Lieutenant</a:t>
            </a:r>
          </a:p>
          <a:p>
            <a:pPr algn="ctr"/>
            <a:r>
              <a:rPr lang="en-US" sz="1800" dirty="0">
                <a:latin typeface="Times New Roman" panose="02020603050405020304" pitchFamily="18" charset="0"/>
                <a:cs typeface="Times New Roman" panose="02020603050405020304" pitchFamily="18" charset="0"/>
              </a:rPr>
              <a:t>Roxy Perez – </a:t>
            </a:r>
            <a:r>
              <a:rPr lang="en-US" dirty="0">
                <a:latin typeface="Times New Roman" panose="02020603050405020304" pitchFamily="18" charset="0"/>
                <a:cs typeface="Times New Roman" panose="02020603050405020304" pitchFamily="18" charset="0"/>
              </a:rPr>
              <a:t>Lieutenant/Training Officer</a:t>
            </a:r>
            <a:endParaRPr lang="en-US" sz="1800" dirty="0">
              <a:latin typeface="Times New Roman" panose="02020603050405020304" pitchFamily="18" charset="0"/>
              <a:cs typeface="Times New Roman" panose="02020603050405020304" pitchFamily="18" charset="0"/>
            </a:endParaRPr>
          </a:p>
          <a:p>
            <a:pPr algn="ctr"/>
            <a:r>
              <a:rPr lang="en-US" sz="1800" dirty="0">
                <a:latin typeface="Times New Roman" panose="02020603050405020304" pitchFamily="18" charset="0"/>
                <a:cs typeface="Times New Roman" panose="02020603050405020304" pitchFamily="18" charset="0"/>
              </a:rPr>
              <a:t>Adam </a:t>
            </a:r>
            <a:r>
              <a:rPr lang="en-US" sz="1800" dirty="0" err="1">
                <a:latin typeface="Times New Roman" panose="02020603050405020304" pitchFamily="18" charset="0"/>
                <a:cs typeface="Times New Roman" panose="02020603050405020304" pitchFamily="18" charset="0"/>
              </a:rPr>
              <a:t>Schussheim</a:t>
            </a:r>
            <a:r>
              <a:rPr lang="en-US" dirty="0">
                <a:latin typeface="Times New Roman" panose="02020603050405020304" pitchFamily="18" charset="0"/>
                <a:cs typeface="Times New Roman" panose="02020603050405020304" pitchFamily="18" charset="0"/>
              </a:rPr>
              <a:t> – Lieutenant/Logistic Officer</a:t>
            </a:r>
            <a:endParaRPr lang="en-US" sz="1800" dirty="0">
              <a:latin typeface="Times New Roman" panose="02020603050405020304" pitchFamily="18" charset="0"/>
              <a:cs typeface="Times New Roman" panose="02020603050405020304" pitchFamily="18" charset="0"/>
            </a:endParaRPr>
          </a:p>
          <a:p>
            <a:pPr algn="ctr"/>
            <a:r>
              <a:rPr lang="en-US" sz="1800" dirty="0">
                <a:latin typeface="Times New Roman" panose="02020603050405020304" pitchFamily="18" charset="0"/>
                <a:cs typeface="Times New Roman" panose="02020603050405020304" pitchFamily="18" charset="0"/>
              </a:rPr>
              <a:t>Jaime Arana – Fire Lieutenant</a:t>
            </a:r>
          </a:p>
          <a:p>
            <a:pPr algn="ctr"/>
            <a:r>
              <a:rPr lang="en-US" sz="1800" dirty="0">
                <a:latin typeface="Times New Roman" panose="02020603050405020304" pitchFamily="18" charset="0"/>
                <a:cs typeface="Times New Roman" panose="02020603050405020304" pitchFamily="18" charset="0"/>
              </a:rPr>
              <a:t>Sergio Garcia Jr. – Fire Captain</a:t>
            </a:r>
          </a:p>
          <a:p>
            <a:endParaRPr lang="en-US" dirty="0"/>
          </a:p>
        </p:txBody>
      </p:sp>
    </p:spTree>
    <p:extLst>
      <p:ext uri="{BB962C8B-B14F-4D97-AF65-F5344CB8AC3E}">
        <p14:creationId xmlns:p14="http://schemas.microsoft.com/office/powerpoint/2010/main" val="2784186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xmlns="" id="{FBDCECDC-EEE3-4128-AA5E-82A8C08796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xmlns="" id="{4260EDE0-989C-4E16-AF94-F652294D828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6" name="Picture 5">
            <a:extLst>
              <a:ext uri="{FF2B5EF4-FFF2-40B4-BE49-F238E27FC236}">
                <a16:creationId xmlns:a16="http://schemas.microsoft.com/office/drawing/2014/main" xmlns="" id="{4FC5108B-4B07-4F9C-A8F6-E628C919447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10474497" y="11668"/>
            <a:ext cx="1715962" cy="1800354"/>
          </a:xfrm>
          <a:prstGeom prst="rect">
            <a:avLst/>
          </a:prstGeom>
        </p:spPr>
      </p:pic>
      <p:graphicFrame>
        <p:nvGraphicFramePr>
          <p:cNvPr id="9" name="Table 8">
            <a:extLst>
              <a:ext uri="{FF2B5EF4-FFF2-40B4-BE49-F238E27FC236}">
                <a16:creationId xmlns:a16="http://schemas.microsoft.com/office/drawing/2014/main" xmlns="" id="{E3E19121-E642-4F2C-93AD-633B6895DB39}"/>
              </a:ext>
            </a:extLst>
          </p:cNvPr>
          <p:cNvGraphicFramePr>
            <a:graphicFrameLocks noGrp="1"/>
          </p:cNvGraphicFramePr>
          <p:nvPr>
            <p:extLst>
              <p:ext uri="{D42A27DB-BD31-4B8C-83A1-F6EECF244321}">
                <p14:modId xmlns:p14="http://schemas.microsoft.com/office/powerpoint/2010/main" val="502643416"/>
              </p:ext>
            </p:extLst>
          </p:nvPr>
        </p:nvGraphicFramePr>
        <p:xfrm>
          <a:off x="618008" y="960592"/>
          <a:ext cx="9714449" cy="5214887"/>
        </p:xfrm>
        <a:graphic>
          <a:graphicData uri="http://schemas.openxmlformats.org/drawingml/2006/table">
            <a:tbl>
              <a:tblPr>
                <a:tableStyleId>{5C22544A-7EE6-4342-B048-85BDC9FD1C3A}</a:tableStyleId>
              </a:tblPr>
              <a:tblGrid>
                <a:gridCol w="1415488">
                  <a:extLst>
                    <a:ext uri="{9D8B030D-6E8A-4147-A177-3AD203B41FA5}">
                      <a16:colId xmlns:a16="http://schemas.microsoft.com/office/drawing/2014/main" xmlns="" val="1683047017"/>
                    </a:ext>
                  </a:extLst>
                </a:gridCol>
                <a:gridCol w="796680">
                  <a:extLst>
                    <a:ext uri="{9D8B030D-6E8A-4147-A177-3AD203B41FA5}">
                      <a16:colId xmlns:a16="http://schemas.microsoft.com/office/drawing/2014/main" xmlns="" val="4277266234"/>
                    </a:ext>
                  </a:extLst>
                </a:gridCol>
                <a:gridCol w="796680">
                  <a:extLst>
                    <a:ext uri="{9D8B030D-6E8A-4147-A177-3AD203B41FA5}">
                      <a16:colId xmlns:a16="http://schemas.microsoft.com/office/drawing/2014/main" xmlns="" val="163896771"/>
                    </a:ext>
                  </a:extLst>
                </a:gridCol>
                <a:gridCol w="796680">
                  <a:extLst>
                    <a:ext uri="{9D8B030D-6E8A-4147-A177-3AD203B41FA5}">
                      <a16:colId xmlns:a16="http://schemas.microsoft.com/office/drawing/2014/main" xmlns="" val="3872670075"/>
                    </a:ext>
                  </a:extLst>
                </a:gridCol>
                <a:gridCol w="796680">
                  <a:extLst>
                    <a:ext uri="{9D8B030D-6E8A-4147-A177-3AD203B41FA5}">
                      <a16:colId xmlns:a16="http://schemas.microsoft.com/office/drawing/2014/main" xmlns="" val="3365438974"/>
                    </a:ext>
                  </a:extLst>
                </a:gridCol>
                <a:gridCol w="796680">
                  <a:extLst>
                    <a:ext uri="{9D8B030D-6E8A-4147-A177-3AD203B41FA5}">
                      <a16:colId xmlns:a16="http://schemas.microsoft.com/office/drawing/2014/main" xmlns="" val="1831531180"/>
                    </a:ext>
                  </a:extLst>
                </a:gridCol>
                <a:gridCol w="796680">
                  <a:extLst>
                    <a:ext uri="{9D8B030D-6E8A-4147-A177-3AD203B41FA5}">
                      <a16:colId xmlns:a16="http://schemas.microsoft.com/office/drawing/2014/main" xmlns="" val="3468838129"/>
                    </a:ext>
                  </a:extLst>
                </a:gridCol>
                <a:gridCol w="796680">
                  <a:extLst>
                    <a:ext uri="{9D8B030D-6E8A-4147-A177-3AD203B41FA5}">
                      <a16:colId xmlns:a16="http://schemas.microsoft.com/office/drawing/2014/main" xmlns="" val="2365128147"/>
                    </a:ext>
                  </a:extLst>
                </a:gridCol>
                <a:gridCol w="796680">
                  <a:extLst>
                    <a:ext uri="{9D8B030D-6E8A-4147-A177-3AD203B41FA5}">
                      <a16:colId xmlns:a16="http://schemas.microsoft.com/office/drawing/2014/main" xmlns="" val="3503469678"/>
                    </a:ext>
                  </a:extLst>
                </a:gridCol>
                <a:gridCol w="509876">
                  <a:extLst>
                    <a:ext uri="{9D8B030D-6E8A-4147-A177-3AD203B41FA5}">
                      <a16:colId xmlns:a16="http://schemas.microsoft.com/office/drawing/2014/main" xmlns="" val="2377461408"/>
                    </a:ext>
                  </a:extLst>
                </a:gridCol>
                <a:gridCol w="573610">
                  <a:extLst>
                    <a:ext uri="{9D8B030D-6E8A-4147-A177-3AD203B41FA5}">
                      <a16:colId xmlns:a16="http://schemas.microsoft.com/office/drawing/2014/main" xmlns="" val="3521446379"/>
                    </a:ext>
                  </a:extLst>
                </a:gridCol>
                <a:gridCol w="842035">
                  <a:extLst>
                    <a:ext uri="{9D8B030D-6E8A-4147-A177-3AD203B41FA5}">
                      <a16:colId xmlns:a16="http://schemas.microsoft.com/office/drawing/2014/main" xmlns="" val="2909422086"/>
                    </a:ext>
                  </a:extLst>
                </a:gridCol>
              </a:tblGrid>
              <a:tr h="237946">
                <a:tc gridSpan="8">
                  <a:txBody>
                    <a:bodyPr/>
                    <a:lstStyle/>
                    <a:p>
                      <a:pPr algn="l" fontAlgn="b"/>
                      <a:r>
                        <a:rPr lang="en-US" sz="900" b="1" i="0" u="none" strike="noStrike" dirty="0">
                          <a:solidFill>
                            <a:srgbClr val="000000"/>
                          </a:solidFill>
                          <a:effectLst/>
                          <a:latin typeface="Calibri" panose="020F0502020204030204" pitchFamily="34" charset="0"/>
                        </a:rPr>
                        <a:t>Budget Options A, B, &amp; C Differences for Total Operating Budgets: Matched to Current Step Plan - Progression of Employees per year:</a:t>
                      </a: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30129055"/>
                  </a:ext>
                </a:extLst>
              </a:tr>
              <a:tr h="130282">
                <a:tc>
                  <a:txBody>
                    <a:bodyPr/>
                    <a:lstStyle/>
                    <a:p>
                      <a:pPr algn="l" fontAlgn="b"/>
                      <a:r>
                        <a:rPr lang="en-US" sz="900" b="0" i="0" u="none" strike="noStrike" dirty="0">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700395569"/>
                  </a:ext>
                </a:extLst>
              </a:tr>
              <a:tr h="130282">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ctr" fontAlgn="b"/>
                      <a:r>
                        <a:rPr lang="en-US" sz="900" b="1" i="0" u="none" strike="noStrike">
                          <a:solidFill>
                            <a:srgbClr val="000000"/>
                          </a:solidFill>
                          <a:effectLst/>
                          <a:latin typeface="Calibri" panose="020F0502020204030204" pitchFamily="34" charset="0"/>
                        </a:rPr>
                        <a:t>FY20/21</a:t>
                      </a:r>
                    </a:p>
                  </a:txBody>
                  <a:tcPr marL="9525" marR="9525" marT="9525" marB="0" anchor="b"/>
                </a:tc>
                <a:tc>
                  <a:txBody>
                    <a:bodyPr/>
                    <a:lstStyle/>
                    <a:p>
                      <a:pPr algn="ctr" fontAlgn="b"/>
                      <a:r>
                        <a:rPr lang="en-US" sz="900" b="1" i="0" u="none" strike="noStrike">
                          <a:solidFill>
                            <a:srgbClr val="000000"/>
                          </a:solidFill>
                          <a:effectLst/>
                          <a:latin typeface="Calibri" panose="020F0502020204030204" pitchFamily="34" charset="0"/>
                        </a:rPr>
                        <a:t>FY21/22</a:t>
                      </a:r>
                    </a:p>
                  </a:txBody>
                  <a:tcPr marL="9525" marR="9525" marT="9525" marB="0" anchor="b"/>
                </a:tc>
                <a:tc>
                  <a:txBody>
                    <a:bodyPr/>
                    <a:lstStyle/>
                    <a:p>
                      <a:pPr algn="ctr" fontAlgn="b"/>
                      <a:r>
                        <a:rPr lang="en-US" sz="900" b="1" i="0" u="none" strike="noStrike">
                          <a:solidFill>
                            <a:srgbClr val="000000"/>
                          </a:solidFill>
                          <a:effectLst/>
                          <a:latin typeface="Calibri" panose="020F0502020204030204" pitchFamily="34" charset="0"/>
                        </a:rPr>
                        <a:t>FY22/23</a:t>
                      </a:r>
                    </a:p>
                  </a:txBody>
                  <a:tcPr marL="9525" marR="9525" marT="9525" marB="0" anchor="b"/>
                </a:tc>
                <a:tc>
                  <a:txBody>
                    <a:bodyPr/>
                    <a:lstStyle/>
                    <a:p>
                      <a:pPr algn="ctr" fontAlgn="b"/>
                      <a:r>
                        <a:rPr lang="en-US" sz="900" b="1" i="0" u="none" strike="noStrike">
                          <a:solidFill>
                            <a:srgbClr val="000000"/>
                          </a:solidFill>
                          <a:effectLst/>
                          <a:latin typeface="Calibri" panose="020F0502020204030204" pitchFamily="34" charset="0"/>
                        </a:rPr>
                        <a:t>FY23/24</a:t>
                      </a:r>
                    </a:p>
                  </a:txBody>
                  <a:tcPr marL="9525" marR="9525" marT="9525" marB="0" anchor="b"/>
                </a:tc>
                <a:tc>
                  <a:txBody>
                    <a:bodyPr/>
                    <a:lstStyle/>
                    <a:p>
                      <a:pPr algn="ctr" fontAlgn="b"/>
                      <a:r>
                        <a:rPr lang="en-US" sz="900" b="1" i="0" u="none" strike="noStrike">
                          <a:solidFill>
                            <a:srgbClr val="000000"/>
                          </a:solidFill>
                          <a:effectLst/>
                          <a:latin typeface="Calibri" panose="020F0502020204030204" pitchFamily="34" charset="0"/>
                        </a:rPr>
                        <a:t>FY24/25</a:t>
                      </a:r>
                    </a:p>
                  </a:txBody>
                  <a:tcPr marL="9525" marR="9525" marT="9525" marB="0" anchor="b"/>
                </a:tc>
                <a:tc>
                  <a:txBody>
                    <a:bodyPr/>
                    <a:lstStyle/>
                    <a:p>
                      <a:pPr algn="ctr" fontAlgn="b"/>
                      <a:r>
                        <a:rPr lang="en-US" sz="900" b="1" i="0" u="none" strike="noStrike">
                          <a:solidFill>
                            <a:srgbClr val="000000"/>
                          </a:solidFill>
                          <a:effectLst/>
                          <a:latin typeface="Calibri" panose="020F0502020204030204" pitchFamily="34" charset="0"/>
                        </a:rPr>
                        <a:t>FY25/26</a:t>
                      </a:r>
                    </a:p>
                  </a:txBody>
                  <a:tcPr marL="9525" marR="9525" marT="9525" marB="0" anchor="b"/>
                </a:tc>
                <a:tc>
                  <a:txBody>
                    <a:bodyPr/>
                    <a:lstStyle/>
                    <a:p>
                      <a:pPr algn="ctr" fontAlgn="b"/>
                      <a:r>
                        <a:rPr lang="en-US" sz="900" b="1" i="0" u="none" strike="noStrike">
                          <a:solidFill>
                            <a:srgbClr val="000000"/>
                          </a:solidFill>
                          <a:effectLst/>
                          <a:latin typeface="Calibri" panose="020F0502020204030204" pitchFamily="34" charset="0"/>
                        </a:rPr>
                        <a:t>FY26/27</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369654284"/>
                  </a:ext>
                </a:extLst>
              </a:tr>
              <a:tr h="237946">
                <a:tc>
                  <a:txBody>
                    <a:bodyPr/>
                    <a:lstStyle/>
                    <a:p>
                      <a:pPr algn="l" fontAlgn="b"/>
                      <a:r>
                        <a:rPr lang="en-US" sz="900" b="1" i="0" u="none" strike="noStrike" dirty="0">
                          <a:solidFill>
                            <a:srgbClr val="000000"/>
                          </a:solidFill>
                          <a:effectLst/>
                          <a:latin typeface="Calibri" panose="020F0502020204030204" pitchFamily="34" charset="0"/>
                        </a:rPr>
                        <a:t>Option A Total Operating:</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2,790,044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3,404,261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3,711,415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3,957,711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4,158,180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4,335,499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4,483,360 </a:t>
                      </a:r>
                    </a:p>
                  </a:txBody>
                  <a:tcPr marL="9525" marR="9525" marT="9525" marB="0" anchor="b"/>
                </a:tc>
                <a:tc gridSpan="3">
                  <a:txBody>
                    <a:bodyPr/>
                    <a:lstStyle/>
                    <a:p>
                      <a:pPr algn="l" fontAlgn="b"/>
                      <a:r>
                        <a:rPr lang="en-US" sz="900" b="1" i="0" u="none" strike="noStrike">
                          <a:solidFill>
                            <a:srgbClr val="000000"/>
                          </a:solidFill>
                          <a:effectLst/>
                          <a:latin typeface="Calibri" panose="020F0502020204030204" pitchFamily="34" charset="0"/>
                        </a:rPr>
                        <a:t>District Lead FD - 2 Stations</a:t>
                      </a: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27831694"/>
                  </a:ext>
                </a:extLst>
              </a:tr>
              <a:tr h="237946">
                <a:tc>
                  <a:txBody>
                    <a:bodyPr/>
                    <a:lstStyle/>
                    <a:p>
                      <a:pPr algn="l" fontAlgn="b"/>
                      <a:r>
                        <a:rPr lang="en-US" sz="900" b="1" i="0" u="none" strike="noStrike" dirty="0">
                          <a:solidFill>
                            <a:srgbClr val="000000"/>
                          </a:solidFill>
                          <a:effectLst/>
                          <a:latin typeface="Calibri" panose="020F0502020204030204" pitchFamily="34" charset="0"/>
                        </a:rPr>
                        <a:t>Option B Total Operating:</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2,844,044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3,438,941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3,746,789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3,993,793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4,194,983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4,373,038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4,521,649 </a:t>
                      </a:r>
                    </a:p>
                  </a:txBody>
                  <a:tcPr marL="9525" marR="9525" marT="9525" marB="0" anchor="b"/>
                </a:tc>
                <a:tc gridSpan="3">
                  <a:txBody>
                    <a:bodyPr/>
                    <a:lstStyle/>
                    <a:p>
                      <a:pPr algn="l" fontAlgn="b"/>
                      <a:r>
                        <a:rPr lang="en-US" sz="900" b="1" i="0" u="none" strike="noStrike">
                          <a:solidFill>
                            <a:srgbClr val="000000"/>
                          </a:solidFill>
                          <a:effectLst/>
                          <a:latin typeface="Calibri" panose="020F0502020204030204" pitchFamily="34" charset="0"/>
                        </a:rPr>
                        <a:t>District Lead FD - 3 Stations</a:t>
                      </a: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112894818"/>
                  </a:ext>
                </a:extLst>
              </a:tr>
              <a:tr h="237946">
                <a:tc>
                  <a:txBody>
                    <a:bodyPr/>
                    <a:lstStyle/>
                    <a:p>
                      <a:pPr algn="l" fontAlgn="b"/>
                      <a:r>
                        <a:rPr lang="en-US" sz="900" b="1" i="0" u="none" strike="noStrike" dirty="0">
                          <a:solidFill>
                            <a:srgbClr val="000000"/>
                          </a:solidFill>
                          <a:effectLst/>
                          <a:latin typeface="Calibri" panose="020F0502020204030204" pitchFamily="34" charset="0"/>
                        </a:rPr>
                        <a:t>Option C Total Operating:</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2,844,044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3,441,877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3,753,750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4,005,795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4,210,871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4,391,876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4,544,029 </a:t>
                      </a:r>
                    </a:p>
                  </a:txBody>
                  <a:tcPr marL="9525" marR="9525" marT="9525" marB="0" anchor="b"/>
                </a:tc>
                <a:tc gridSpan="3">
                  <a:txBody>
                    <a:bodyPr/>
                    <a:lstStyle/>
                    <a:p>
                      <a:pPr algn="l" fontAlgn="b"/>
                      <a:r>
                        <a:rPr lang="en-US" sz="900" b="1" i="0" u="none" strike="noStrike">
                          <a:solidFill>
                            <a:srgbClr val="000000"/>
                          </a:solidFill>
                          <a:effectLst/>
                          <a:latin typeface="Calibri" panose="020F0502020204030204" pitchFamily="34" charset="0"/>
                        </a:rPr>
                        <a:t>Corporation Lead FD - 3 Stations</a:t>
                      </a: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764861587"/>
                  </a:ext>
                </a:extLst>
              </a:tr>
              <a:tr h="130282">
                <a:tc>
                  <a:txBody>
                    <a:bodyPr/>
                    <a:lstStyle/>
                    <a:p>
                      <a:pPr algn="l" fontAlgn="b"/>
                      <a:r>
                        <a:rPr lang="en-US" sz="900" b="1"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656156736"/>
                  </a:ext>
                </a:extLst>
              </a:tr>
              <a:tr h="130282">
                <a:tc>
                  <a:txBody>
                    <a:bodyPr/>
                    <a:lstStyle/>
                    <a:p>
                      <a:pPr algn="l" fontAlgn="b"/>
                      <a:r>
                        <a:rPr lang="en-US" sz="900" b="1"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dirty="0">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962821392"/>
                  </a:ext>
                </a:extLst>
              </a:tr>
              <a:tr h="130282">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134719653"/>
                  </a:ext>
                </a:extLst>
              </a:tr>
              <a:tr h="130282">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765326577"/>
                  </a:ext>
                </a:extLst>
              </a:tr>
              <a:tr h="237946">
                <a:tc>
                  <a:txBody>
                    <a:bodyPr/>
                    <a:lstStyle/>
                    <a:p>
                      <a:pPr algn="l" fontAlgn="b"/>
                      <a:r>
                        <a:rPr lang="en-US" sz="900" b="1" i="0" u="none" strike="noStrike">
                          <a:solidFill>
                            <a:srgbClr val="000000"/>
                          </a:solidFill>
                          <a:effectLst/>
                          <a:latin typeface="Calibri" panose="020F0502020204030204" pitchFamily="34" charset="0"/>
                        </a:rPr>
                        <a:t>Option A Retirement Costs:</a:t>
                      </a:r>
                    </a:p>
                  </a:txBody>
                  <a:tcPr marL="9525" marR="9525" marT="9525" marB="0" anchor="b"/>
                </a:tc>
                <a:tc>
                  <a:txBody>
                    <a:bodyPr/>
                    <a:lstStyle/>
                    <a:p>
                      <a:pPr algn="l" fontAlgn="b"/>
                      <a:r>
                        <a:rPr lang="en-US" sz="900" b="0" i="0" u="none" strike="noStrike" dirty="0">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xmlns="" val="942632243"/>
                  </a:ext>
                </a:extLst>
              </a:tr>
              <a:tr h="237946">
                <a:tc>
                  <a:txBody>
                    <a:bodyPr/>
                    <a:lstStyle/>
                    <a:p>
                      <a:pPr algn="l" fontAlgn="b"/>
                      <a:r>
                        <a:rPr lang="en-US" sz="900" b="0" i="0" u="none" strike="noStrike">
                          <a:solidFill>
                            <a:srgbClr val="000000"/>
                          </a:solidFill>
                          <a:effectLst/>
                          <a:latin typeface="Calibri" panose="020F0502020204030204" pitchFamily="34" charset="0"/>
                        </a:rPr>
                        <a:t>*Chapter 175 Pension Trust</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159,423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216,668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240,494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260,767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278,025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292,343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304,457 </a:t>
                      </a:r>
                    </a:p>
                  </a:txBody>
                  <a:tcPr marL="9525" marR="9525" marT="9525" marB="0" anchor="b"/>
                </a:tc>
                <a:tc gridSpan="4">
                  <a:txBody>
                    <a:bodyPr/>
                    <a:lstStyle/>
                    <a:p>
                      <a:pPr algn="l" fontAlgn="b"/>
                      <a:r>
                        <a:rPr lang="en-US" sz="900" b="0" i="0" u="none" strike="noStrike">
                          <a:solidFill>
                            <a:srgbClr val="000000"/>
                          </a:solidFill>
                          <a:effectLst/>
                          <a:latin typeface="Calibri" panose="020F0502020204030204" pitchFamily="34" charset="0"/>
                        </a:rPr>
                        <a:t>*If only capped per contract at 12%</a:t>
                      </a: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3455980475"/>
                  </a:ext>
                </a:extLst>
              </a:tr>
              <a:tr h="237946">
                <a:tc>
                  <a:txBody>
                    <a:bodyPr/>
                    <a:lstStyle/>
                    <a:p>
                      <a:pPr algn="l" fontAlgn="b"/>
                      <a:r>
                        <a:rPr lang="en-US" sz="900" b="0" i="0" u="none" strike="noStrike">
                          <a:solidFill>
                            <a:srgbClr val="000000"/>
                          </a:solidFill>
                          <a:effectLst/>
                          <a:latin typeface="Calibri" panose="020F0502020204030204" pitchFamily="34" charset="0"/>
                        </a:rPr>
                        <a:t>*FRS State Retirement Pension</a:t>
                      </a:r>
                    </a:p>
                  </a:txBody>
                  <a:tcPr marL="9525" marR="9525" marT="9525" marB="0" anchor="b"/>
                </a:tc>
                <a:tc>
                  <a:txBody>
                    <a:bodyPr/>
                    <a:lstStyle/>
                    <a:p>
                      <a:pPr algn="l" fontAlgn="b"/>
                      <a:r>
                        <a:rPr lang="en-US" sz="900" b="0" i="0" u="none" strike="noStrike" dirty="0">
                          <a:solidFill>
                            <a:srgbClr val="000000"/>
                          </a:solidFill>
                          <a:effectLst/>
                          <a:latin typeface="Calibri" panose="020F0502020204030204" pitchFamily="34" charset="0"/>
                        </a:rPr>
                        <a:t>               252,420 </a:t>
                      </a:r>
                    </a:p>
                  </a:txBody>
                  <a:tcPr marL="9525" marR="9525" marT="9525" marB="0" anchor="b"/>
                </a:tc>
                <a:tc>
                  <a:txBody>
                    <a:bodyPr/>
                    <a:lstStyle/>
                    <a:p>
                      <a:pPr algn="l" fontAlgn="b"/>
                      <a:r>
                        <a:rPr lang="en-US" sz="900" b="0" i="0" u="none" strike="noStrike" dirty="0">
                          <a:solidFill>
                            <a:srgbClr val="000000"/>
                          </a:solidFill>
                          <a:effectLst/>
                          <a:latin typeface="Calibri" panose="020F0502020204030204" pitchFamily="34" charset="0"/>
                        </a:rPr>
                        <a:t>               343,057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380,783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412,880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440,207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462,876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482,057 </a:t>
                      </a:r>
                    </a:p>
                  </a:txBody>
                  <a:tcPr marL="9525" marR="9525" marT="9525" marB="0" anchor="b"/>
                </a:tc>
                <a:tc gridSpan="3">
                  <a:txBody>
                    <a:bodyPr/>
                    <a:lstStyle/>
                    <a:p>
                      <a:pPr algn="l" fontAlgn="b"/>
                      <a:r>
                        <a:rPr lang="en-US" sz="900" b="0" i="0" u="none" strike="noStrike">
                          <a:solidFill>
                            <a:srgbClr val="000000"/>
                          </a:solidFill>
                          <a:effectLst/>
                          <a:latin typeface="Calibri" panose="020F0502020204030204" pitchFamily="34" charset="0"/>
                        </a:rPr>
                        <a:t>*FRS dept. match @ 19%</a:t>
                      </a: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xmlns="" val="980918070"/>
                  </a:ext>
                </a:extLst>
              </a:tr>
              <a:tr h="237946">
                <a:tc>
                  <a:txBody>
                    <a:bodyPr/>
                    <a:lstStyle/>
                    <a:p>
                      <a:pPr algn="l" fontAlgn="b"/>
                      <a:r>
                        <a:rPr lang="en-US" sz="900" b="0" i="0" u="none" strike="noStrike">
                          <a:solidFill>
                            <a:srgbClr val="000000"/>
                          </a:solidFill>
                          <a:effectLst/>
                          <a:latin typeface="Calibri" panose="020F0502020204030204" pitchFamily="34" charset="0"/>
                        </a:rPr>
                        <a:t>*Current 401(k) Package</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106,282 </a:t>
                      </a:r>
                    </a:p>
                  </a:txBody>
                  <a:tcPr marL="9525" marR="9525" marT="9525" marB="0" anchor="b"/>
                </a:tc>
                <a:tc>
                  <a:txBody>
                    <a:bodyPr/>
                    <a:lstStyle/>
                    <a:p>
                      <a:pPr algn="l" fontAlgn="b"/>
                      <a:r>
                        <a:rPr lang="en-US" sz="900" b="0" i="0" u="none" strike="noStrike" dirty="0">
                          <a:solidFill>
                            <a:srgbClr val="000000"/>
                          </a:solidFill>
                          <a:effectLst/>
                          <a:latin typeface="Calibri" panose="020F0502020204030204" pitchFamily="34" charset="0"/>
                        </a:rPr>
                        <a:t>               144,445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160,330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173,844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185,350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194,895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202,971 </a:t>
                      </a:r>
                    </a:p>
                  </a:txBody>
                  <a:tcPr marL="9525" marR="9525" marT="9525" marB="0" anchor="b"/>
                </a:tc>
                <a:tc gridSpan="3">
                  <a:txBody>
                    <a:bodyPr/>
                    <a:lstStyle/>
                    <a:p>
                      <a:pPr algn="l" fontAlgn="b"/>
                      <a:r>
                        <a:rPr lang="en-US" sz="900" b="0" i="0" u="none" strike="noStrike">
                          <a:solidFill>
                            <a:srgbClr val="000000"/>
                          </a:solidFill>
                          <a:effectLst/>
                          <a:latin typeface="Calibri" panose="020F0502020204030204" pitchFamily="34" charset="0"/>
                        </a:rPr>
                        <a:t>*401(k) dept. match @ 8%</a:t>
                      </a: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xmlns="" val="2888302065"/>
                  </a:ext>
                </a:extLst>
              </a:tr>
              <a:tr h="238705">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233275027"/>
                  </a:ext>
                </a:extLst>
              </a:tr>
              <a:tr h="238705">
                <a:tc>
                  <a:txBody>
                    <a:bodyPr/>
                    <a:lstStyle/>
                    <a:p>
                      <a:pPr algn="l" fontAlgn="b"/>
                      <a:r>
                        <a:rPr lang="en-US" sz="900" b="1" i="0" u="none" strike="noStrike">
                          <a:solidFill>
                            <a:srgbClr val="000000"/>
                          </a:solidFill>
                          <a:effectLst/>
                          <a:latin typeface="Calibri" panose="020F0502020204030204" pitchFamily="34" charset="0"/>
                        </a:rPr>
                        <a:t>Option B Retirement Costs:</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dirty="0">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xmlns="" val="4183846927"/>
                  </a:ext>
                </a:extLst>
              </a:tr>
              <a:tr h="238705">
                <a:tc>
                  <a:txBody>
                    <a:bodyPr/>
                    <a:lstStyle/>
                    <a:p>
                      <a:pPr algn="l" fontAlgn="b"/>
                      <a:r>
                        <a:rPr lang="en-US" sz="900" b="0" i="0" u="none" strike="noStrike">
                          <a:solidFill>
                            <a:srgbClr val="000000"/>
                          </a:solidFill>
                          <a:effectLst/>
                          <a:latin typeface="Calibri" panose="020F0502020204030204" pitchFamily="34" charset="0"/>
                        </a:rPr>
                        <a:t>*Chapter 175 Pension Trust</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159,423 </a:t>
                      </a:r>
                    </a:p>
                  </a:txBody>
                  <a:tcPr marL="9525" marR="9525" marT="9525" marB="0" anchor="b"/>
                </a:tc>
                <a:tc>
                  <a:txBody>
                    <a:bodyPr/>
                    <a:lstStyle/>
                    <a:p>
                      <a:pPr algn="l" fontAlgn="b"/>
                      <a:r>
                        <a:rPr lang="en-US" sz="900" b="0" i="0" u="none" strike="noStrike" dirty="0">
                          <a:solidFill>
                            <a:srgbClr val="000000"/>
                          </a:solidFill>
                          <a:effectLst/>
                          <a:latin typeface="Calibri" panose="020F0502020204030204" pitchFamily="34" charset="0"/>
                        </a:rPr>
                        <a:t>               216,668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240,494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260,767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278,025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292,343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304,457 </a:t>
                      </a:r>
                    </a:p>
                  </a:txBody>
                  <a:tcPr marL="9525" marR="9525" marT="9525" marB="0" anchor="b"/>
                </a:tc>
                <a:tc gridSpan="4">
                  <a:txBody>
                    <a:bodyPr/>
                    <a:lstStyle/>
                    <a:p>
                      <a:pPr algn="l" fontAlgn="b"/>
                      <a:r>
                        <a:rPr lang="en-US" sz="900" b="0" i="0" u="none" strike="noStrike">
                          <a:solidFill>
                            <a:srgbClr val="000000"/>
                          </a:solidFill>
                          <a:effectLst/>
                          <a:latin typeface="Calibri" panose="020F0502020204030204" pitchFamily="34" charset="0"/>
                        </a:rPr>
                        <a:t>*If only capped per contract at 12%</a:t>
                      </a: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3170054474"/>
                  </a:ext>
                </a:extLst>
              </a:tr>
              <a:tr h="237946">
                <a:tc>
                  <a:txBody>
                    <a:bodyPr/>
                    <a:lstStyle/>
                    <a:p>
                      <a:pPr algn="l" fontAlgn="b"/>
                      <a:r>
                        <a:rPr lang="en-US" sz="900" b="0" i="0" u="none" strike="noStrike">
                          <a:solidFill>
                            <a:srgbClr val="000000"/>
                          </a:solidFill>
                          <a:effectLst/>
                          <a:latin typeface="Calibri" panose="020F0502020204030204" pitchFamily="34" charset="0"/>
                        </a:rPr>
                        <a:t>*FRS State Retirement Pension</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252,420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343,057 </a:t>
                      </a:r>
                    </a:p>
                  </a:txBody>
                  <a:tcPr marL="9525" marR="9525" marT="9525" marB="0" anchor="b"/>
                </a:tc>
                <a:tc>
                  <a:txBody>
                    <a:bodyPr/>
                    <a:lstStyle/>
                    <a:p>
                      <a:pPr algn="l" fontAlgn="b"/>
                      <a:r>
                        <a:rPr lang="en-US" sz="900" b="0" i="0" u="none" strike="noStrike" dirty="0">
                          <a:solidFill>
                            <a:srgbClr val="000000"/>
                          </a:solidFill>
                          <a:effectLst/>
                          <a:latin typeface="Calibri" panose="020F0502020204030204" pitchFamily="34" charset="0"/>
                        </a:rPr>
                        <a:t>               380,783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412,880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440,207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462,876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482,057 </a:t>
                      </a:r>
                    </a:p>
                  </a:txBody>
                  <a:tcPr marL="9525" marR="9525" marT="9525" marB="0" anchor="b"/>
                </a:tc>
                <a:tc gridSpan="3">
                  <a:txBody>
                    <a:bodyPr/>
                    <a:lstStyle/>
                    <a:p>
                      <a:pPr algn="l" fontAlgn="b"/>
                      <a:r>
                        <a:rPr lang="en-US" sz="900" b="0" i="0" u="none" strike="noStrike">
                          <a:solidFill>
                            <a:srgbClr val="000000"/>
                          </a:solidFill>
                          <a:effectLst/>
                          <a:latin typeface="Calibri" panose="020F0502020204030204" pitchFamily="34" charset="0"/>
                        </a:rPr>
                        <a:t>*FRS dept. match @ 19%</a:t>
                      </a: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xmlns="" val="2455311115"/>
                  </a:ext>
                </a:extLst>
              </a:tr>
              <a:tr h="238705">
                <a:tc>
                  <a:txBody>
                    <a:bodyPr/>
                    <a:lstStyle/>
                    <a:p>
                      <a:pPr algn="l" fontAlgn="b"/>
                      <a:r>
                        <a:rPr lang="en-US" sz="900" b="0" i="0" u="none" strike="noStrike">
                          <a:solidFill>
                            <a:srgbClr val="000000"/>
                          </a:solidFill>
                          <a:effectLst/>
                          <a:latin typeface="Calibri" panose="020F0502020204030204" pitchFamily="34" charset="0"/>
                        </a:rPr>
                        <a:t>*Current 401(k) Package</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106,282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144,445 </a:t>
                      </a:r>
                    </a:p>
                  </a:txBody>
                  <a:tcPr marL="9525" marR="9525" marT="9525" marB="0" anchor="b"/>
                </a:tc>
                <a:tc>
                  <a:txBody>
                    <a:bodyPr/>
                    <a:lstStyle/>
                    <a:p>
                      <a:pPr algn="l" fontAlgn="b"/>
                      <a:r>
                        <a:rPr lang="en-US" sz="900" b="0" i="0" u="none" strike="noStrike" dirty="0">
                          <a:solidFill>
                            <a:srgbClr val="000000"/>
                          </a:solidFill>
                          <a:effectLst/>
                          <a:latin typeface="Calibri" panose="020F0502020204030204" pitchFamily="34" charset="0"/>
                        </a:rPr>
                        <a:t>               160,330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173,844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185,350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194,895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202,971 </a:t>
                      </a:r>
                    </a:p>
                  </a:txBody>
                  <a:tcPr marL="9525" marR="9525" marT="9525" marB="0" anchor="b"/>
                </a:tc>
                <a:tc gridSpan="3">
                  <a:txBody>
                    <a:bodyPr/>
                    <a:lstStyle/>
                    <a:p>
                      <a:pPr algn="l" fontAlgn="b"/>
                      <a:r>
                        <a:rPr lang="en-US" sz="900" b="0" i="0" u="none" strike="noStrike">
                          <a:solidFill>
                            <a:srgbClr val="000000"/>
                          </a:solidFill>
                          <a:effectLst/>
                          <a:latin typeface="Calibri" panose="020F0502020204030204" pitchFamily="34" charset="0"/>
                        </a:rPr>
                        <a:t>*401(k) dept. match @ 8%</a:t>
                      </a: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xmlns="" val="1132835594"/>
                  </a:ext>
                </a:extLst>
              </a:tr>
              <a:tr h="238705">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70096819"/>
                  </a:ext>
                </a:extLst>
              </a:tr>
              <a:tr h="238705">
                <a:tc>
                  <a:txBody>
                    <a:bodyPr/>
                    <a:lstStyle/>
                    <a:p>
                      <a:pPr algn="l" fontAlgn="b"/>
                      <a:r>
                        <a:rPr lang="en-US" sz="900" b="1" i="0" u="none" strike="noStrike">
                          <a:solidFill>
                            <a:srgbClr val="000000"/>
                          </a:solidFill>
                          <a:effectLst/>
                          <a:latin typeface="Calibri" panose="020F0502020204030204" pitchFamily="34" charset="0"/>
                        </a:rPr>
                        <a:t>Option C Retirement Costs:</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dirty="0">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xmlns="" val="1900686050"/>
                  </a:ext>
                </a:extLst>
              </a:tr>
              <a:tr h="130282">
                <a:tc>
                  <a:txBody>
                    <a:bodyPr/>
                    <a:lstStyle/>
                    <a:p>
                      <a:pPr algn="l" fontAlgn="b"/>
                      <a:r>
                        <a:rPr lang="en-US" sz="900" b="0" i="0" u="none" strike="noStrike">
                          <a:solidFill>
                            <a:srgbClr val="000000"/>
                          </a:solidFill>
                          <a:effectLst/>
                          <a:latin typeface="Calibri" panose="020F0502020204030204" pitchFamily="34" charset="0"/>
                        </a:rPr>
                        <a:t>*Chapter 175 Pension Trust</a:t>
                      </a:r>
                    </a:p>
                  </a:txBody>
                  <a:tcPr marL="9525" marR="9525" marT="9525" marB="0" anchor="b"/>
                </a:tc>
                <a:tc>
                  <a:txBody>
                    <a:bodyPr/>
                    <a:lstStyle/>
                    <a:p>
                      <a:pPr algn="r" fontAlgn="b"/>
                      <a:r>
                        <a:rPr lang="en-US" sz="900" b="0" i="0" u="none" strike="noStrike">
                          <a:solidFill>
                            <a:srgbClr val="000000"/>
                          </a:solidFill>
                          <a:effectLst/>
                          <a:latin typeface="Calibri" panose="020F0502020204030204" pitchFamily="34" charset="0"/>
                        </a:rPr>
                        <a:t> N/A </a:t>
                      </a:r>
                    </a:p>
                  </a:txBody>
                  <a:tcPr marL="9525" marR="9525" marT="9525" marB="0" anchor="b"/>
                </a:tc>
                <a:tc>
                  <a:txBody>
                    <a:bodyPr/>
                    <a:lstStyle/>
                    <a:p>
                      <a:pPr algn="r" fontAlgn="b"/>
                      <a:r>
                        <a:rPr lang="en-US" sz="900" b="0" i="0" u="none" strike="noStrike">
                          <a:solidFill>
                            <a:srgbClr val="000000"/>
                          </a:solidFill>
                          <a:effectLst/>
                          <a:latin typeface="Calibri" panose="020F0502020204030204" pitchFamily="34" charset="0"/>
                        </a:rPr>
                        <a:t> N/A </a:t>
                      </a:r>
                    </a:p>
                  </a:txBody>
                  <a:tcPr marL="9525" marR="9525" marT="9525" marB="0" anchor="b"/>
                </a:tc>
                <a:tc>
                  <a:txBody>
                    <a:bodyPr/>
                    <a:lstStyle/>
                    <a:p>
                      <a:pPr algn="r" fontAlgn="b"/>
                      <a:r>
                        <a:rPr lang="en-US" sz="900" b="0" i="0" u="none" strike="noStrike">
                          <a:solidFill>
                            <a:srgbClr val="000000"/>
                          </a:solidFill>
                          <a:effectLst/>
                          <a:latin typeface="Calibri" panose="020F0502020204030204" pitchFamily="34" charset="0"/>
                        </a:rPr>
                        <a:t> N/A </a:t>
                      </a:r>
                    </a:p>
                  </a:txBody>
                  <a:tcPr marL="9525" marR="9525" marT="9525" marB="0" anchor="b"/>
                </a:tc>
                <a:tc>
                  <a:txBody>
                    <a:bodyPr/>
                    <a:lstStyle/>
                    <a:p>
                      <a:pPr algn="r" fontAlgn="b"/>
                      <a:r>
                        <a:rPr lang="en-US" sz="900" b="0" i="0" u="none" strike="noStrike">
                          <a:solidFill>
                            <a:srgbClr val="000000"/>
                          </a:solidFill>
                          <a:effectLst/>
                          <a:latin typeface="Calibri" panose="020F0502020204030204" pitchFamily="34" charset="0"/>
                        </a:rPr>
                        <a:t> N/A </a:t>
                      </a:r>
                    </a:p>
                  </a:txBody>
                  <a:tcPr marL="9525" marR="9525" marT="9525" marB="0" anchor="b"/>
                </a:tc>
                <a:tc>
                  <a:txBody>
                    <a:bodyPr/>
                    <a:lstStyle/>
                    <a:p>
                      <a:pPr algn="r" fontAlgn="b"/>
                      <a:r>
                        <a:rPr lang="en-US" sz="900" b="0" i="0" u="none" strike="noStrike" dirty="0">
                          <a:solidFill>
                            <a:srgbClr val="000000"/>
                          </a:solidFill>
                          <a:effectLst/>
                          <a:latin typeface="Calibri" panose="020F0502020204030204" pitchFamily="34" charset="0"/>
                        </a:rPr>
                        <a:t> N/A </a:t>
                      </a:r>
                    </a:p>
                  </a:txBody>
                  <a:tcPr marL="9525" marR="9525" marT="9525" marB="0" anchor="b"/>
                </a:tc>
                <a:tc>
                  <a:txBody>
                    <a:bodyPr/>
                    <a:lstStyle/>
                    <a:p>
                      <a:pPr algn="r" fontAlgn="b"/>
                      <a:r>
                        <a:rPr lang="en-US" sz="900" b="0" i="0" u="none" strike="noStrike">
                          <a:solidFill>
                            <a:srgbClr val="000000"/>
                          </a:solidFill>
                          <a:effectLst/>
                          <a:latin typeface="Calibri" panose="020F0502020204030204" pitchFamily="34" charset="0"/>
                        </a:rPr>
                        <a:t> N/A </a:t>
                      </a:r>
                    </a:p>
                  </a:txBody>
                  <a:tcPr marL="9525" marR="9525" marT="9525" marB="0" anchor="b"/>
                </a:tc>
                <a:tc>
                  <a:txBody>
                    <a:bodyPr/>
                    <a:lstStyle/>
                    <a:p>
                      <a:pPr algn="r" fontAlgn="b"/>
                      <a:r>
                        <a:rPr lang="en-US" sz="900" b="0" i="0" u="none" strike="noStrike">
                          <a:solidFill>
                            <a:srgbClr val="000000"/>
                          </a:solidFill>
                          <a:effectLst/>
                          <a:latin typeface="Calibri" panose="020F0502020204030204" pitchFamily="34" charset="0"/>
                        </a:rPr>
                        <a:t> N/A </a:t>
                      </a:r>
                    </a:p>
                  </a:txBody>
                  <a:tcPr marL="9525" marR="9525" marT="9525" marB="0" anchor="b"/>
                </a:tc>
                <a:tc gridSpan="4">
                  <a:txBody>
                    <a:bodyPr/>
                    <a:lstStyle/>
                    <a:p>
                      <a:pPr algn="l" fontAlgn="b"/>
                      <a:r>
                        <a:rPr lang="en-US" sz="900" b="0" i="0" u="none" strike="noStrike">
                          <a:solidFill>
                            <a:srgbClr val="000000"/>
                          </a:solidFill>
                          <a:effectLst/>
                          <a:latin typeface="Calibri" panose="020F0502020204030204" pitchFamily="34" charset="0"/>
                        </a:rPr>
                        <a:t>*If only capped per contract at 12%</a:t>
                      </a: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309625443"/>
                  </a:ext>
                </a:extLst>
              </a:tr>
              <a:tr h="216912">
                <a:tc>
                  <a:txBody>
                    <a:bodyPr/>
                    <a:lstStyle/>
                    <a:p>
                      <a:pPr algn="l" fontAlgn="b"/>
                      <a:r>
                        <a:rPr lang="en-US" sz="900" b="0" i="0" u="none" strike="noStrike">
                          <a:solidFill>
                            <a:srgbClr val="000000"/>
                          </a:solidFill>
                          <a:effectLst/>
                          <a:latin typeface="Calibri" panose="020F0502020204030204" pitchFamily="34" charset="0"/>
                        </a:rPr>
                        <a:t>*FRS State Retirement Pension</a:t>
                      </a:r>
                    </a:p>
                  </a:txBody>
                  <a:tcPr marL="9525" marR="9525" marT="9525" marB="0" anchor="b"/>
                </a:tc>
                <a:tc>
                  <a:txBody>
                    <a:bodyPr/>
                    <a:lstStyle/>
                    <a:p>
                      <a:pPr algn="r" fontAlgn="b"/>
                      <a:r>
                        <a:rPr lang="en-US" sz="900" b="0" i="0" u="none" strike="noStrike">
                          <a:solidFill>
                            <a:srgbClr val="000000"/>
                          </a:solidFill>
                          <a:effectLst/>
                          <a:latin typeface="Calibri" panose="020F0502020204030204" pitchFamily="34" charset="0"/>
                        </a:rPr>
                        <a:t> N/A </a:t>
                      </a:r>
                    </a:p>
                  </a:txBody>
                  <a:tcPr marL="9525" marR="9525" marT="9525" marB="0" anchor="b"/>
                </a:tc>
                <a:tc>
                  <a:txBody>
                    <a:bodyPr/>
                    <a:lstStyle/>
                    <a:p>
                      <a:pPr algn="r" fontAlgn="b"/>
                      <a:r>
                        <a:rPr lang="en-US" sz="900" b="0" i="0" u="none" strike="noStrike">
                          <a:solidFill>
                            <a:srgbClr val="000000"/>
                          </a:solidFill>
                          <a:effectLst/>
                          <a:latin typeface="Calibri" panose="020F0502020204030204" pitchFamily="34" charset="0"/>
                        </a:rPr>
                        <a:t> N/A </a:t>
                      </a:r>
                    </a:p>
                  </a:txBody>
                  <a:tcPr marL="9525" marR="9525" marT="9525" marB="0" anchor="b"/>
                </a:tc>
                <a:tc>
                  <a:txBody>
                    <a:bodyPr/>
                    <a:lstStyle/>
                    <a:p>
                      <a:pPr algn="r" fontAlgn="b"/>
                      <a:r>
                        <a:rPr lang="en-US" sz="900" b="0" i="0" u="none" strike="noStrike">
                          <a:solidFill>
                            <a:srgbClr val="000000"/>
                          </a:solidFill>
                          <a:effectLst/>
                          <a:latin typeface="Calibri" panose="020F0502020204030204" pitchFamily="34" charset="0"/>
                        </a:rPr>
                        <a:t> N/A </a:t>
                      </a:r>
                    </a:p>
                  </a:txBody>
                  <a:tcPr marL="9525" marR="9525" marT="9525" marB="0" anchor="b"/>
                </a:tc>
                <a:tc>
                  <a:txBody>
                    <a:bodyPr/>
                    <a:lstStyle/>
                    <a:p>
                      <a:pPr algn="r" fontAlgn="b"/>
                      <a:r>
                        <a:rPr lang="en-US" sz="900" b="0" i="0" u="none" strike="noStrike">
                          <a:solidFill>
                            <a:srgbClr val="000000"/>
                          </a:solidFill>
                          <a:effectLst/>
                          <a:latin typeface="Calibri" panose="020F0502020204030204" pitchFamily="34" charset="0"/>
                        </a:rPr>
                        <a:t> N/A </a:t>
                      </a:r>
                    </a:p>
                  </a:txBody>
                  <a:tcPr marL="9525" marR="9525" marT="9525" marB="0" anchor="b"/>
                </a:tc>
                <a:tc>
                  <a:txBody>
                    <a:bodyPr/>
                    <a:lstStyle/>
                    <a:p>
                      <a:pPr algn="r" fontAlgn="b"/>
                      <a:r>
                        <a:rPr lang="en-US" sz="900" b="0" i="0" u="none" strike="noStrike" dirty="0">
                          <a:solidFill>
                            <a:srgbClr val="000000"/>
                          </a:solidFill>
                          <a:effectLst/>
                          <a:latin typeface="Calibri" panose="020F0502020204030204" pitchFamily="34" charset="0"/>
                        </a:rPr>
                        <a:t> N/A </a:t>
                      </a:r>
                    </a:p>
                  </a:txBody>
                  <a:tcPr marL="9525" marR="9525" marT="9525" marB="0" anchor="b"/>
                </a:tc>
                <a:tc>
                  <a:txBody>
                    <a:bodyPr/>
                    <a:lstStyle/>
                    <a:p>
                      <a:pPr algn="r" fontAlgn="b"/>
                      <a:r>
                        <a:rPr lang="en-US" sz="900" b="0" i="0" u="none" strike="noStrike">
                          <a:solidFill>
                            <a:srgbClr val="000000"/>
                          </a:solidFill>
                          <a:effectLst/>
                          <a:latin typeface="Calibri" panose="020F0502020204030204" pitchFamily="34" charset="0"/>
                        </a:rPr>
                        <a:t> N/A </a:t>
                      </a:r>
                    </a:p>
                  </a:txBody>
                  <a:tcPr marL="9525" marR="9525" marT="9525" marB="0" anchor="b"/>
                </a:tc>
                <a:tc>
                  <a:txBody>
                    <a:bodyPr/>
                    <a:lstStyle/>
                    <a:p>
                      <a:pPr algn="r" fontAlgn="b"/>
                      <a:r>
                        <a:rPr lang="en-US" sz="900" b="0" i="0" u="none" strike="noStrike">
                          <a:solidFill>
                            <a:srgbClr val="000000"/>
                          </a:solidFill>
                          <a:effectLst/>
                          <a:latin typeface="Calibri" panose="020F0502020204030204" pitchFamily="34" charset="0"/>
                        </a:rPr>
                        <a:t> N/A </a:t>
                      </a:r>
                    </a:p>
                  </a:txBody>
                  <a:tcPr marL="9525" marR="9525" marT="9525" marB="0" anchor="b"/>
                </a:tc>
                <a:tc gridSpan="3">
                  <a:txBody>
                    <a:bodyPr/>
                    <a:lstStyle/>
                    <a:p>
                      <a:pPr algn="l" fontAlgn="b"/>
                      <a:r>
                        <a:rPr lang="en-US" sz="900" b="0" i="0" u="none" strike="noStrike">
                          <a:solidFill>
                            <a:srgbClr val="000000"/>
                          </a:solidFill>
                          <a:effectLst/>
                          <a:latin typeface="Calibri" panose="020F0502020204030204" pitchFamily="34" charset="0"/>
                        </a:rPr>
                        <a:t>*FRS dept. match @ 19%</a:t>
                      </a: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r>
                        <a:rPr lang="en-US" sz="900" b="0" i="0" u="none" strike="noStrike">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xmlns="" val="1011031114"/>
                  </a:ext>
                </a:extLst>
              </a:tr>
              <a:tr h="238705">
                <a:tc>
                  <a:txBody>
                    <a:bodyPr/>
                    <a:lstStyle/>
                    <a:p>
                      <a:pPr algn="l" fontAlgn="b"/>
                      <a:r>
                        <a:rPr lang="en-US" sz="900" b="0" i="0" u="none" strike="noStrike">
                          <a:solidFill>
                            <a:srgbClr val="000000"/>
                          </a:solidFill>
                          <a:effectLst/>
                          <a:latin typeface="Calibri" panose="020F0502020204030204" pitchFamily="34" charset="0"/>
                        </a:rPr>
                        <a:t>*Current 401(k) Package</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106,282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144,656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160,830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174,706 </a:t>
                      </a:r>
                    </a:p>
                  </a:txBody>
                  <a:tcPr marL="9525" marR="9525" marT="9525" marB="0" anchor="b"/>
                </a:tc>
                <a:tc>
                  <a:txBody>
                    <a:bodyPr/>
                    <a:lstStyle/>
                    <a:p>
                      <a:pPr algn="l" fontAlgn="b"/>
                      <a:r>
                        <a:rPr lang="en-US" sz="900" b="0" i="0" u="none" strike="noStrike">
                          <a:solidFill>
                            <a:srgbClr val="000000"/>
                          </a:solidFill>
                          <a:effectLst/>
                          <a:latin typeface="Calibri" panose="020F0502020204030204" pitchFamily="34" charset="0"/>
                        </a:rPr>
                        <a:t>               186,491 </a:t>
                      </a:r>
                    </a:p>
                  </a:txBody>
                  <a:tcPr marL="9525" marR="9525" marT="9525" marB="0" anchor="b"/>
                </a:tc>
                <a:tc>
                  <a:txBody>
                    <a:bodyPr/>
                    <a:lstStyle/>
                    <a:p>
                      <a:pPr algn="l" fontAlgn="b"/>
                      <a:r>
                        <a:rPr lang="en-US" sz="900" b="0" i="0" u="none" strike="noStrike" dirty="0">
                          <a:solidFill>
                            <a:srgbClr val="000000"/>
                          </a:solidFill>
                          <a:effectLst/>
                          <a:latin typeface="Calibri" panose="020F0502020204030204" pitchFamily="34" charset="0"/>
                        </a:rPr>
                        <a:t>               196,248 </a:t>
                      </a:r>
                    </a:p>
                  </a:txBody>
                  <a:tcPr marL="9525" marR="9525" marT="9525" marB="0" anchor="b"/>
                </a:tc>
                <a:tc>
                  <a:txBody>
                    <a:bodyPr/>
                    <a:lstStyle/>
                    <a:p>
                      <a:pPr algn="l" fontAlgn="b"/>
                      <a:r>
                        <a:rPr lang="en-US" sz="900" b="0" i="0" u="none" strike="noStrike" dirty="0">
                          <a:solidFill>
                            <a:srgbClr val="000000"/>
                          </a:solidFill>
                          <a:effectLst/>
                          <a:latin typeface="Calibri" panose="020F0502020204030204" pitchFamily="34" charset="0"/>
                        </a:rPr>
                        <a:t>               204,579 </a:t>
                      </a:r>
                    </a:p>
                  </a:txBody>
                  <a:tcPr marL="9525" marR="9525" marT="9525" marB="0" anchor="b"/>
                </a:tc>
                <a:tc gridSpan="3">
                  <a:txBody>
                    <a:bodyPr/>
                    <a:lstStyle/>
                    <a:p>
                      <a:pPr algn="l" fontAlgn="b"/>
                      <a:r>
                        <a:rPr lang="en-US" sz="900" b="0" i="0" u="none" strike="noStrike" dirty="0">
                          <a:solidFill>
                            <a:srgbClr val="000000"/>
                          </a:solidFill>
                          <a:effectLst/>
                          <a:latin typeface="Calibri" panose="020F0502020204030204" pitchFamily="34" charset="0"/>
                        </a:rPr>
                        <a:t>*401(k) dept. match @ 8%</a:t>
                      </a: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xmlns="" val="680929684"/>
                  </a:ext>
                </a:extLst>
              </a:tr>
            </a:tbl>
          </a:graphicData>
        </a:graphic>
      </p:graphicFrame>
      <p:sp>
        <p:nvSpPr>
          <p:cNvPr id="2" name="TextBox 1">
            <a:extLst>
              <a:ext uri="{FF2B5EF4-FFF2-40B4-BE49-F238E27FC236}">
                <a16:creationId xmlns:a16="http://schemas.microsoft.com/office/drawing/2014/main" xmlns="" id="{D9BB7ABE-6B89-4DC4-A41D-26537BF2C1C1}"/>
              </a:ext>
            </a:extLst>
          </p:cNvPr>
          <p:cNvSpPr txBox="1"/>
          <p:nvPr/>
        </p:nvSpPr>
        <p:spPr>
          <a:xfrm>
            <a:off x="1038029" y="18631"/>
            <a:ext cx="9152389" cy="923330"/>
          </a:xfrm>
          <a:prstGeom prst="rect">
            <a:avLst/>
          </a:prstGeom>
          <a:noFill/>
        </p:spPr>
        <p:txBody>
          <a:bodyPr wrap="square" rtlCol="0">
            <a:spAutoFit/>
          </a:bodyPr>
          <a:lstStyle/>
          <a:p>
            <a:r>
              <a:rPr lang="en-US" sz="1800" b="1" dirty="0"/>
              <a:t>Cost Analysis For Budget Options A, B, &amp; C Differences for Total Operating Budgets: Matched to Current Step Plan - Progression of Employees per year: </a:t>
            </a:r>
          </a:p>
          <a:p>
            <a:endParaRPr lang="en-US" dirty="0"/>
          </a:p>
        </p:txBody>
      </p:sp>
    </p:spTree>
    <p:extLst>
      <p:ext uri="{BB962C8B-B14F-4D97-AF65-F5344CB8AC3E}">
        <p14:creationId xmlns:p14="http://schemas.microsoft.com/office/powerpoint/2010/main" val="2021154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xmlns="" id="{FBDCECDC-EEE3-4128-AA5E-82A8C08796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xmlns="" id="{4260EDE0-989C-4E16-AF94-F652294D828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Box 3">
            <a:extLst>
              <a:ext uri="{FF2B5EF4-FFF2-40B4-BE49-F238E27FC236}">
                <a16:creationId xmlns:a16="http://schemas.microsoft.com/office/drawing/2014/main" xmlns="" id="{D5364FE6-4570-46C6-AE51-AFEF8877D29D}"/>
              </a:ext>
            </a:extLst>
          </p:cNvPr>
          <p:cNvSpPr txBox="1"/>
          <p:nvPr/>
        </p:nvSpPr>
        <p:spPr>
          <a:xfrm flipH="1">
            <a:off x="1046785" y="0"/>
            <a:ext cx="9116036" cy="800219"/>
          </a:xfrm>
          <a:prstGeom prst="rect">
            <a:avLst/>
          </a:prstGeom>
          <a:noFill/>
        </p:spPr>
        <p:txBody>
          <a:bodyPr wrap="square" rtlCol="0">
            <a:spAutoFit/>
          </a:bodyPr>
          <a:lstStyle/>
          <a:p>
            <a:pPr algn="ctr"/>
            <a:r>
              <a:rPr lang="en-US" sz="2800" dirty="0"/>
              <a:t>Two or Three Station Considerations</a:t>
            </a:r>
          </a:p>
          <a:p>
            <a:endParaRPr lang="en-US" dirty="0"/>
          </a:p>
        </p:txBody>
      </p:sp>
      <p:sp>
        <p:nvSpPr>
          <p:cNvPr id="5" name="TextBox 4">
            <a:extLst>
              <a:ext uri="{FF2B5EF4-FFF2-40B4-BE49-F238E27FC236}">
                <a16:creationId xmlns:a16="http://schemas.microsoft.com/office/drawing/2014/main" xmlns="" id="{D8DD31D3-0ED5-4E7B-B889-F46FC2E76672}"/>
              </a:ext>
            </a:extLst>
          </p:cNvPr>
          <p:cNvSpPr txBox="1"/>
          <p:nvPr/>
        </p:nvSpPr>
        <p:spPr>
          <a:xfrm>
            <a:off x="1046785" y="491341"/>
            <a:ext cx="7679185" cy="5355312"/>
          </a:xfrm>
          <a:prstGeom prst="rect">
            <a:avLst/>
          </a:prstGeom>
          <a:noFill/>
        </p:spPr>
        <p:txBody>
          <a:bodyPr wrap="square" rtlCol="0">
            <a:spAutoFit/>
          </a:bodyPr>
          <a:lstStyle/>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Two Stations</a:t>
            </a:r>
          </a:p>
          <a:p>
            <a:pPr marL="1200150" lvl="2" indent="-285750">
              <a:buFont typeface="Arial" panose="020B0604020202020204" pitchFamily="34" charset="0"/>
              <a:buChar char="•"/>
            </a:pPr>
            <a:r>
              <a:rPr lang="en-US" dirty="0"/>
              <a:t>Need a place to house the apparatus secure out of the weather.</a:t>
            </a:r>
          </a:p>
          <a:p>
            <a:pPr marL="1200150" lvl="2" indent="-285750">
              <a:buFont typeface="Arial" panose="020B0604020202020204" pitchFamily="34" charset="0"/>
              <a:buChar char="•"/>
            </a:pPr>
            <a:r>
              <a:rPr lang="en-US" dirty="0"/>
              <a:t>Personnel housing needs.</a:t>
            </a:r>
          </a:p>
          <a:p>
            <a:pPr marL="1200150" lvl="2" indent="-285750">
              <a:buFont typeface="Arial" panose="020B0604020202020204" pitchFamily="34" charset="0"/>
              <a:buChar char="•"/>
            </a:pPr>
            <a:r>
              <a:rPr lang="en-US" dirty="0"/>
              <a:t>Supply storage.</a:t>
            </a:r>
          </a:p>
          <a:p>
            <a:pPr marL="1200150" lvl="2" indent="-285750">
              <a:buFont typeface="Arial" panose="020B0604020202020204" pitchFamily="34" charset="0"/>
              <a:buChar char="•"/>
            </a:pPr>
            <a:r>
              <a:rPr lang="en-US" dirty="0"/>
              <a:t>EMS building will become property of Monroe County if EMS is not run out of it.</a:t>
            </a:r>
          </a:p>
          <a:p>
            <a:pPr marL="1200150" lvl="2" indent="-285750">
              <a:buFont typeface="Arial" panose="020B0604020202020204" pitchFamily="34" charset="0"/>
              <a:buChar char="•"/>
            </a:pPr>
            <a:endParaRPr lang="en-US" dirty="0"/>
          </a:p>
          <a:p>
            <a:pPr lvl="2"/>
            <a:endParaRPr lang="en-US" dirty="0"/>
          </a:p>
          <a:p>
            <a:pPr marL="742950" lvl="1" indent="-285750">
              <a:buFont typeface="Arial" panose="020B0604020202020204" pitchFamily="34" charset="0"/>
              <a:buChar char="•"/>
            </a:pPr>
            <a:r>
              <a:rPr lang="en-US" dirty="0"/>
              <a:t>Three Stations</a:t>
            </a:r>
          </a:p>
          <a:p>
            <a:pPr marL="1200150" lvl="2" indent="-285750">
              <a:buFont typeface="Arial" panose="020B0604020202020204" pitchFamily="34" charset="0"/>
              <a:buChar char="•"/>
            </a:pPr>
            <a:r>
              <a:rPr lang="en-US" dirty="0"/>
              <a:t>No change in operational or storage needs.</a:t>
            </a:r>
          </a:p>
          <a:p>
            <a:pPr marL="1200150" lvl="2" indent="-285750">
              <a:buFont typeface="Arial" panose="020B0604020202020204" pitchFamily="34" charset="0"/>
              <a:buChar char="•"/>
            </a:pPr>
            <a:r>
              <a:rPr lang="en-US" dirty="0"/>
              <a:t>Cost of overall building maintenance is higher due to 3 Stations instead of 2 Stations.</a:t>
            </a:r>
          </a:p>
          <a:p>
            <a:pPr marL="1200150" lvl="2" indent="-285750">
              <a:buFont typeface="Arial" panose="020B0604020202020204" pitchFamily="34" charset="0"/>
              <a:buChar char="•"/>
            </a:pPr>
            <a:r>
              <a:rPr lang="en-US" dirty="0"/>
              <a:t>Maintain the training classroom and office spaces.</a:t>
            </a:r>
          </a:p>
          <a:p>
            <a:pPr marL="742950" lvl="1" indent="-285750">
              <a:buFont typeface="Arial" panose="020B0604020202020204" pitchFamily="34" charset="0"/>
              <a:buChar char="•"/>
            </a:pPr>
            <a:endParaRPr lang="en-US" dirty="0"/>
          </a:p>
          <a:p>
            <a:pPr lvl="2"/>
            <a:endParaRPr lang="en-US" dirty="0"/>
          </a:p>
          <a:p>
            <a:pPr lvl="1"/>
            <a:endParaRPr lang="en-US" dirty="0"/>
          </a:p>
          <a:p>
            <a:pPr lvl="1"/>
            <a:r>
              <a:rPr lang="en-US" dirty="0"/>
              <a:t> </a:t>
            </a:r>
          </a:p>
          <a:p>
            <a:pPr lvl="1"/>
            <a:r>
              <a:rPr lang="en-US" dirty="0"/>
              <a:t>.</a:t>
            </a:r>
          </a:p>
        </p:txBody>
      </p:sp>
      <p:pic>
        <p:nvPicPr>
          <p:cNvPr id="6" name="Picture 5">
            <a:extLst>
              <a:ext uri="{FF2B5EF4-FFF2-40B4-BE49-F238E27FC236}">
                <a16:creationId xmlns:a16="http://schemas.microsoft.com/office/drawing/2014/main" xmlns="" id="{2871DA8D-E35F-4ADC-A84A-DA4F0E830CB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9229055" y="163324"/>
            <a:ext cx="2794000" cy="1866900"/>
          </a:xfrm>
          <a:prstGeom prst="rect">
            <a:avLst/>
          </a:prstGeom>
        </p:spPr>
      </p:pic>
    </p:spTree>
    <p:extLst>
      <p:ext uri="{BB962C8B-B14F-4D97-AF65-F5344CB8AC3E}">
        <p14:creationId xmlns:p14="http://schemas.microsoft.com/office/powerpoint/2010/main" val="1675295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xmlns="" id="{FBDCECDC-EEE3-4128-AA5E-82A8C08796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xmlns="" id="{4260EDE0-989C-4E16-AF94-F652294D828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Box 3">
            <a:extLst>
              <a:ext uri="{FF2B5EF4-FFF2-40B4-BE49-F238E27FC236}">
                <a16:creationId xmlns:a16="http://schemas.microsoft.com/office/drawing/2014/main" xmlns="" id="{D5364FE6-4570-46C6-AE51-AFEF8877D29D}"/>
              </a:ext>
            </a:extLst>
          </p:cNvPr>
          <p:cNvSpPr txBox="1"/>
          <p:nvPr/>
        </p:nvSpPr>
        <p:spPr>
          <a:xfrm flipH="1">
            <a:off x="1046785" y="0"/>
            <a:ext cx="9116036" cy="800219"/>
          </a:xfrm>
          <a:prstGeom prst="rect">
            <a:avLst/>
          </a:prstGeom>
          <a:noFill/>
        </p:spPr>
        <p:txBody>
          <a:bodyPr wrap="square" rtlCol="0">
            <a:spAutoFit/>
          </a:bodyPr>
          <a:lstStyle/>
          <a:p>
            <a:pPr algn="ctr"/>
            <a:r>
              <a:rPr lang="en-US" sz="2800" dirty="0"/>
              <a:t>Staffing Considerations</a:t>
            </a:r>
          </a:p>
          <a:p>
            <a:endParaRPr lang="en-US" dirty="0"/>
          </a:p>
        </p:txBody>
      </p:sp>
      <p:sp>
        <p:nvSpPr>
          <p:cNvPr id="5" name="TextBox 4">
            <a:extLst>
              <a:ext uri="{FF2B5EF4-FFF2-40B4-BE49-F238E27FC236}">
                <a16:creationId xmlns:a16="http://schemas.microsoft.com/office/drawing/2014/main" xmlns="" id="{D8DD31D3-0ED5-4E7B-B889-F46FC2E76672}"/>
              </a:ext>
            </a:extLst>
          </p:cNvPr>
          <p:cNvSpPr txBox="1"/>
          <p:nvPr/>
        </p:nvSpPr>
        <p:spPr>
          <a:xfrm>
            <a:off x="1046785" y="491341"/>
            <a:ext cx="7679185" cy="3416320"/>
          </a:xfrm>
          <a:prstGeom prst="rect">
            <a:avLst/>
          </a:prstGeom>
          <a:noFill/>
        </p:spPr>
        <p:txBody>
          <a:bodyPr wrap="square" rtlCol="0">
            <a:spAutoFit/>
          </a:bodyPr>
          <a:lstStyle/>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Five-year goal is to have at least 3 paid firefighters per day at each station and enough EMS employees to run 2 rescue trucks 24/7 (A total of 10 full time personnel each day).</a:t>
            </a:r>
          </a:p>
          <a:p>
            <a:pPr marL="742950" lvl="1" indent="-285750">
              <a:buFont typeface="Arial" panose="020B0604020202020204" pitchFamily="34" charset="0"/>
              <a:buChar char="•"/>
            </a:pPr>
            <a:r>
              <a:rPr lang="en-US" dirty="0"/>
              <a:t>Volunteers would still be utilized but not depended upon minimum staffing.</a:t>
            </a:r>
          </a:p>
          <a:p>
            <a:pPr marL="742950" lvl="1" indent="-285750">
              <a:buFont typeface="Arial" panose="020B0604020202020204" pitchFamily="34" charset="0"/>
              <a:buChar char="•"/>
            </a:pPr>
            <a:r>
              <a:rPr lang="en-US" dirty="0"/>
              <a:t>Having a good retirement pension does not guarantee employee retention.</a:t>
            </a:r>
          </a:p>
          <a:p>
            <a:pPr lvl="2"/>
            <a:endParaRPr lang="en-US" dirty="0"/>
          </a:p>
          <a:p>
            <a:pPr lvl="1"/>
            <a:endParaRPr lang="en-US" dirty="0"/>
          </a:p>
          <a:p>
            <a:pPr lvl="1"/>
            <a:r>
              <a:rPr lang="en-US" dirty="0"/>
              <a:t> </a:t>
            </a:r>
          </a:p>
          <a:p>
            <a:pPr lvl="1"/>
            <a:r>
              <a:rPr lang="en-US" dirty="0"/>
              <a:t>.</a:t>
            </a:r>
          </a:p>
        </p:txBody>
      </p:sp>
      <p:pic>
        <p:nvPicPr>
          <p:cNvPr id="3" name="Picture 2">
            <a:extLst>
              <a:ext uri="{FF2B5EF4-FFF2-40B4-BE49-F238E27FC236}">
                <a16:creationId xmlns:a16="http://schemas.microsoft.com/office/drawing/2014/main" xmlns="" id="{DD05551F-6BBB-4447-B5AA-D9AA5CD4E98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9723566" y="140587"/>
            <a:ext cx="2315361" cy="1562869"/>
          </a:xfrm>
          <a:prstGeom prst="rect">
            <a:avLst/>
          </a:prstGeom>
        </p:spPr>
      </p:pic>
    </p:spTree>
    <p:extLst>
      <p:ext uri="{BB962C8B-B14F-4D97-AF65-F5344CB8AC3E}">
        <p14:creationId xmlns:p14="http://schemas.microsoft.com/office/powerpoint/2010/main" val="3276642784"/>
      </p:ext>
    </p:extLst>
  </p:cSld>
  <p:clrMapOvr>
    <a:masterClrMapping/>
  </p:clrMapOvr>
</p:sld>
</file>

<file path=ppt/theme/theme1.xml><?xml version="1.0" encoding="utf-8"?>
<a:theme xmlns:a="http://schemas.openxmlformats.org/drawingml/2006/main" name="1_RetrospectVTI">
  <a:themeElements>
    <a:clrScheme name="Custom 37">
      <a:dk1>
        <a:srgbClr val="000000"/>
      </a:dk1>
      <a:lt1>
        <a:srgbClr val="FFFFFF"/>
      </a:lt1>
      <a:dk2>
        <a:srgbClr val="4A5356"/>
      </a:dk2>
      <a:lt2>
        <a:srgbClr val="E8E3CE"/>
      </a:lt2>
      <a:accent1>
        <a:srgbClr val="9BA8B7"/>
      </a:accent1>
      <a:accent2>
        <a:srgbClr val="E6A02E"/>
      </a:accent2>
      <a:accent3>
        <a:srgbClr val="BF6A3B"/>
      </a:accent3>
      <a:accent4>
        <a:srgbClr val="92987A"/>
      </a:accent4>
      <a:accent5>
        <a:srgbClr val="857659"/>
      </a:accent5>
      <a:accent6>
        <a:srgbClr val="A0988C"/>
      </a:accent6>
      <a:hlink>
        <a:srgbClr val="00B0F0"/>
      </a:hlink>
      <a:folHlink>
        <a:srgbClr val="738F97"/>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TWO.pptx" id="{769520F8-BFE5-4C8C-A7AA-375C025A91CE}" vid="{AEAFD717-D3C8-4034-8F7E-D5220B0CCEB8}"/>
    </a:ext>
  </a:extLst>
</a:theme>
</file>

<file path=docProps/app.xml><?xml version="1.0" encoding="utf-8"?>
<Properties xmlns="http://schemas.openxmlformats.org/officeDocument/2006/extended-properties" xmlns:vt="http://schemas.openxmlformats.org/officeDocument/2006/docPropsVTypes">
  <Template>{000FCA38-6C54-49A8-AB39-E70DE5852338}tf56160789_win32</Template>
  <TotalTime>2006</TotalTime>
  <Words>760</Words>
  <Application>Microsoft Office PowerPoint</Application>
  <PresentationFormat>Custom</PresentationFormat>
  <Paragraphs>251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1_RetrospectVTI</vt:lpstr>
      <vt:lpstr>Fact Finding Committee</vt:lpstr>
      <vt:lpstr>    The District Board discussed developing a plan looking to the District’s future.  The departments need to tell the District what they project for the next four to five years.  The strategic business plan should provide the foundation and justification for a potential rate increase, if needed.  Each department should prepare a Strategic Plan and then provide a business plan to the District with the following options on how to get there:  1)  Maintaining separate departments, 2)  Consolidating/combining the departments or 3) Having personnel report directly to the District, while helping people who may retire or not want to obtain additional certifications.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 Finding Committee</dc:title>
  <dc:creator>David Garrido</dc:creator>
  <cp:lastModifiedBy>Vicky Fay</cp:lastModifiedBy>
  <cp:revision>51</cp:revision>
  <dcterms:created xsi:type="dcterms:W3CDTF">2020-08-14T18:42:45Z</dcterms:created>
  <dcterms:modified xsi:type="dcterms:W3CDTF">2020-11-08T19:56:41Z</dcterms:modified>
</cp:coreProperties>
</file>